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257" r:id="rId3"/>
    <p:sldId id="258" r:id="rId4"/>
    <p:sldId id="260" r:id="rId5"/>
    <p:sldId id="261" r:id="rId6"/>
    <p:sldId id="262" r:id="rId7"/>
    <p:sldId id="263" r:id="rId8"/>
    <p:sldId id="264" r:id="rId9"/>
    <p:sldId id="265" r:id="rId10"/>
    <p:sldId id="267" r:id="rId11"/>
    <p:sldId id="266"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B4B"/>
    <a:srgbClr val="FF2F2F"/>
    <a:srgbClr val="FF7979"/>
    <a:srgbClr val="FFC1C1"/>
    <a:srgbClr val="F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42" d="100"/>
          <a:sy n="42" d="100"/>
        </p:scale>
        <p:origin x="1326"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75E1A7-1F62-4251-B409-32054FD05530}" type="datetimeFigureOut">
              <a:rPr lang="en-US" smtClean="0"/>
              <a:t>8/6/2018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 For a complete heirarchy of experiment data, use the DataTree feature. See the Hawkeye User Manual for details.</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9928C0-91B4-4F9F-9627-9EF375CB2CE7}" type="slidenum">
              <a:rPr lang="en-US" smtClean="0"/>
              <a:t>‹#›</a:t>
            </a:fld>
            <a:endParaRPr lang="en-US"/>
          </a:p>
        </p:txBody>
      </p:sp>
    </p:spTree>
    <p:extLst>
      <p:ext uri="{BB962C8B-B14F-4D97-AF65-F5344CB8AC3E}">
        <p14:creationId xmlns:p14="http://schemas.microsoft.com/office/powerpoint/2010/main" val="34613170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6FD660-C7BD-40EE-A34A-0EFB638489AD}" type="datetimeFigureOut">
              <a:rPr lang="en-US" smtClean="0"/>
              <a:t>8/6/2018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 For a complete heirarchy of experiment data, use the DataTree feature. See the Hawkeye User Manual for details.</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741F53-8CF0-46DA-8070-ED84BED1E2BB}" type="slidenum">
              <a:rPr lang="en-US" smtClean="0"/>
              <a:t>‹#›</a:t>
            </a:fld>
            <a:endParaRPr lang="en-US"/>
          </a:p>
        </p:txBody>
      </p:sp>
    </p:spTree>
    <p:extLst>
      <p:ext uri="{BB962C8B-B14F-4D97-AF65-F5344CB8AC3E}">
        <p14:creationId xmlns:p14="http://schemas.microsoft.com/office/powerpoint/2010/main" val="9588948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741F53-8CF0-46DA-8070-ED84BED1E2BB}" type="slidenum">
              <a:rPr lang="en-US" smtClean="0"/>
              <a:t>28</a:t>
            </a:fld>
            <a:endParaRPr lang="en-US"/>
          </a:p>
        </p:txBody>
      </p:sp>
    </p:spTree>
    <p:extLst>
      <p:ext uri="{BB962C8B-B14F-4D97-AF65-F5344CB8AC3E}">
        <p14:creationId xmlns:p14="http://schemas.microsoft.com/office/powerpoint/2010/main" val="912782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741F53-8CF0-46DA-8070-ED84BED1E2BB}" type="slidenum">
              <a:rPr lang="en-US" smtClean="0"/>
              <a:t>29</a:t>
            </a:fld>
            <a:endParaRPr lang="en-US"/>
          </a:p>
        </p:txBody>
      </p:sp>
    </p:spTree>
    <p:extLst>
      <p:ext uri="{BB962C8B-B14F-4D97-AF65-F5344CB8AC3E}">
        <p14:creationId xmlns:p14="http://schemas.microsoft.com/office/powerpoint/2010/main" val="912782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741F53-8CF0-46DA-8070-ED84BED1E2BB}" type="slidenum">
              <a:rPr lang="en-US" smtClean="0"/>
              <a:t>30</a:t>
            </a:fld>
            <a:endParaRPr lang="en-US"/>
          </a:p>
        </p:txBody>
      </p:sp>
    </p:spTree>
    <p:extLst>
      <p:ext uri="{BB962C8B-B14F-4D97-AF65-F5344CB8AC3E}">
        <p14:creationId xmlns:p14="http://schemas.microsoft.com/office/powerpoint/2010/main" val="912782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741F53-8CF0-46DA-8070-ED84BED1E2BB}" type="slidenum">
              <a:rPr lang="en-US" smtClean="0"/>
              <a:t>31</a:t>
            </a:fld>
            <a:endParaRPr lang="en-US"/>
          </a:p>
        </p:txBody>
      </p:sp>
    </p:spTree>
    <p:extLst>
      <p:ext uri="{BB962C8B-B14F-4D97-AF65-F5344CB8AC3E}">
        <p14:creationId xmlns:p14="http://schemas.microsoft.com/office/powerpoint/2010/main" val="91278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741F53-8CF0-46DA-8070-ED84BED1E2BB}" type="slidenum">
              <a:rPr lang="en-US" smtClean="0"/>
              <a:t>32</a:t>
            </a:fld>
            <a:endParaRPr lang="en-US"/>
          </a:p>
        </p:txBody>
      </p:sp>
    </p:spTree>
    <p:extLst>
      <p:ext uri="{BB962C8B-B14F-4D97-AF65-F5344CB8AC3E}">
        <p14:creationId xmlns:p14="http://schemas.microsoft.com/office/powerpoint/2010/main" val="912782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E5047A-3CF9-4773-ACD5-7A56FCBC016E}"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1737457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E5047A-3CF9-4773-ACD5-7A56FCBC016E}"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303092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E5047A-3CF9-4773-ACD5-7A56FCBC016E}"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195722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E5047A-3CF9-4773-ACD5-7A56FCBC016E}"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776688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E5047A-3CF9-4773-ACD5-7A56FCBC016E}" type="datetimeFigureOut">
              <a:rPr lang="en-US" smtClean="0"/>
              <a:t>8/6/2018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2053993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E5047A-3CF9-4773-ACD5-7A56FCBC016E}"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3535429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E5047A-3CF9-4773-ACD5-7A56FCBC016E}" type="datetimeFigureOut">
              <a:rPr lang="en-US" smtClean="0"/>
              <a:t>8/6/2018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620413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E5047A-3CF9-4773-ACD5-7A56FCBC016E}" type="datetimeFigureOut">
              <a:rPr lang="en-US" smtClean="0"/>
              <a:t>8/6/2018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393175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E5047A-3CF9-4773-ACD5-7A56FCBC016E}" type="datetimeFigureOut">
              <a:rPr lang="en-US" smtClean="0"/>
              <a:t>8/6/2018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3769425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E5047A-3CF9-4773-ACD5-7A56FCBC016E}"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3005933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E5047A-3CF9-4773-ACD5-7A56FCBC016E}" type="datetimeFigureOut">
              <a:rPr lang="en-US" smtClean="0"/>
              <a:t>8/6/2018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9B1337-3847-491D-9533-855F8E875CCB}" type="slidenum">
              <a:rPr lang="en-US" smtClean="0"/>
              <a:t>‹#›</a:t>
            </a:fld>
            <a:endParaRPr lang="en-US"/>
          </a:p>
        </p:txBody>
      </p:sp>
    </p:spTree>
    <p:extLst>
      <p:ext uri="{BB962C8B-B14F-4D97-AF65-F5344CB8AC3E}">
        <p14:creationId xmlns:p14="http://schemas.microsoft.com/office/powerpoint/2010/main" val="474392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E5047A-3CF9-4773-ACD5-7A56FCBC016E}" type="datetimeFigureOut">
              <a:rPr lang="en-US" smtClean="0"/>
              <a:t>8/6/2018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B1337-3847-491D-9533-855F8E875CCB}" type="slidenum">
              <a:rPr lang="en-US" smtClean="0"/>
              <a:t>‹#›</a:t>
            </a:fld>
            <a:endParaRPr lang="en-US"/>
          </a:p>
        </p:txBody>
      </p:sp>
    </p:spTree>
    <p:extLst>
      <p:ext uri="{BB962C8B-B14F-4D97-AF65-F5344CB8AC3E}">
        <p14:creationId xmlns:p14="http://schemas.microsoft.com/office/powerpoint/2010/main" val="962867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hyperlink" Target="https://java.com/en/download/manual.jsp"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www.oracle.com/technetwork/java/javase/downloads/index.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772400" cy="1470025"/>
          </a:xfrm>
        </p:spPr>
        <p:txBody>
          <a:bodyPr/>
          <a:lstStyle/>
          <a:p>
            <a:r>
              <a:rPr lang="en-US" b="1" dirty="0" smtClean="0">
                <a:solidFill>
                  <a:srgbClr val="FF0000"/>
                </a:solidFill>
              </a:rPr>
              <a:t>Introducing</a:t>
            </a:r>
            <a:endParaRPr lang="en-US" dirty="0">
              <a:solidFill>
                <a:srgbClr val="FF0000"/>
              </a:solidFill>
            </a:endParaRPr>
          </a:p>
        </p:txBody>
      </p:sp>
      <p:sp>
        <p:nvSpPr>
          <p:cNvPr id="3" name="Subtitle 2"/>
          <p:cNvSpPr>
            <a:spLocks noGrp="1"/>
          </p:cNvSpPr>
          <p:nvPr>
            <p:ph type="subTitle" idx="1"/>
          </p:nvPr>
        </p:nvSpPr>
        <p:spPr/>
        <p:txBody>
          <a:bodyPr/>
          <a:lstStyle/>
          <a:p>
            <a:r>
              <a:rPr lang="en-US" i="1" dirty="0" smtClean="0">
                <a:solidFill>
                  <a:schemeClr val="accent6"/>
                </a:solidFill>
              </a:rPr>
              <a:t>A step-by-step guide to basic experiment review using Hawkeye software</a:t>
            </a:r>
            <a:endParaRPr lang="en-US" i="1" dirty="0">
              <a:solidFill>
                <a:schemeClr val="accent6"/>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362200"/>
            <a:ext cx="5943600"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26407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Choose Default Project Location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Finally, the user must choose a default project location. This is a folder on disk where new projects will be placed </a:t>
            </a:r>
            <a:r>
              <a:rPr lang="en-US" sz="2400" i="1" dirty="0" smtClean="0"/>
              <a:t>by default</a:t>
            </a:r>
            <a:r>
              <a:rPr lang="en-US" sz="2400" dirty="0" smtClean="0"/>
              <a:t>. The same rules apply to this folder as to the Image Repository folder:</a:t>
            </a:r>
          </a:p>
          <a:p>
            <a:pPr>
              <a:buBlip>
                <a:blip r:embed="rId2"/>
              </a:buBlip>
            </a:pPr>
            <a:r>
              <a:rPr lang="en-US" sz="2400" dirty="0" smtClean="0"/>
              <a:t>If multiple users will login to the OS and</a:t>
            </a:r>
            <a:br>
              <a:rPr lang="en-US" sz="2400" dirty="0" smtClean="0"/>
            </a:br>
            <a:r>
              <a:rPr lang="en-US" sz="2400" dirty="0" smtClean="0"/>
              <a:t>use Hawkeye, make sure the chosen path</a:t>
            </a:r>
            <a:br>
              <a:rPr lang="en-US" sz="2400" dirty="0" smtClean="0"/>
            </a:br>
            <a:r>
              <a:rPr lang="en-US" sz="2400" dirty="0" smtClean="0"/>
              <a:t>is accessible to all users.</a:t>
            </a:r>
          </a:p>
          <a:p>
            <a:pPr>
              <a:buBlip>
                <a:blip r:embed="rId2"/>
              </a:buBlip>
            </a:pPr>
            <a:r>
              <a:rPr lang="en-US" sz="2400" dirty="0" smtClean="0"/>
              <a:t>UNC paths (“\\path”) are not supported;</a:t>
            </a:r>
            <a:r>
              <a:rPr lang="en-US" sz="2400" dirty="0"/>
              <a:t/>
            </a:r>
            <a:br>
              <a:rPr lang="en-US" sz="2400" dirty="0"/>
            </a:br>
            <a:r>
              <a:rPr lang="en-US" sz="2400" dirty="0" smtClean="0"/>
              <a:t>so if you wish to use a network path, first</a:t>
            </a:r>
            <a:br>
              <a:rPr lang="en-US" sz="2400" dirty="0" smtClean="0"/>
            </a:br>
            <a:r>
              <a:rPr lang="en-US" sz="2400" dirty="0" smtClean="0"/>
              <a:t>map it to a drive letter.</a:t>
            </a:r>
          </a:p>
          <a:p>
            <a:pPr>
              <a:buBlip>
                <a:blip r:embed="rId2"/>
              </a:buBlip>
            </a:pPr>
            <a:endParaRPr lang="en-US" sz="2400" dirty="0"/>
          </a:p>
          <a:p>
            <a:pPr marL="0" indent="0">
              <a:buNone/>
            </a:pPr>
            <a:r>
              <a:rPr lang="en-US" sz="2400" dirty="0" smtClean="0"/>
              <a:t>After finishing the wizard, the user will see a Login window.</a:t>
            </a:r>
          </a:p>
        </p:txBody>
      </p:sp>
      <p:sp>
        <p:nvSpPr>
          <p:cNvPr id="5" name="TextBox 4"/>
          <p:cNvSpPr txBox="1"/>
          <p:nvPr/>
        </p:nvSpPr>
        <p:spPr>
          <a:xfrm>
            <a:off x="6172200" y="4703802"/>
            <a:ext cx="2362200" cy="400110"/>
          </a:xfrm>
          <a:prstGeom prst="rect">
            <a:avLst/>
          </a:prstGeom>
          <a:noFill/>
        </p:spPr>
        <p:txBody>
          <a:bodyPr wrap="square" rtlCol="0">
            <a:spAutoFit/>
          </a:bodyPr>
          <a:lstStyle/>
          <a:p>
            <a:r>
              <a:rPr lang="en-US" sz="1000" dirty="0" smtClean="0">
                <a:solidFill>
                  <a:schemeClr val="accent6">
                    <a:lumMod val="75000"/>
                  </a:schemeClr>
                </a:solidFill>
              </a:rPr>
              <a:t>The user must choose a folder where new projects will be placed by default.</a:t>
            </a:r>
            <a:endParaRPr lang="en-US" sz="1000" dirty="0">
              <a:solidFill>
                <a:schemeClr val="accent6">
                  <a:lumMod val="75000"/>
                </a:schemeClr>
              </a:solidFill>
            </a:endParaRP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8936" y="2858090"/>
            <a:ext cx="2355464" cy="1866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33734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Login/Splash Window</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Before using Hawkeye, a user must be created and logged in. On the Login/Splash window, click ‘Create New User’ and fill in the following fields:</a:t>
            </a:r>
          </a:p>
          <a:p>
            <a:pPr>
              <a:buBlip>
                <a:blip r:embed="rId2"/>
              </a:buBlip>
            </a:pPr>
            <a:r>
              <a:rPr lang="en-US" sz="2400" dirty="0" smtClean="0"/>
              <a:t>First &amp; Last Name</a:t>
            </a:r>
            <a:endParaRPr lang="en-US" sz="2400" dirty="0"/>
          </a:p>
          <a:p>
            <a:pPr>
              <a:buBlip>
                <a:blip r:embed="rId2"/>
              </a:buBlip>
            </a:pPr>
            <a:r>
              <a:rPr lang="en-US" sz="2400" dirty="0" smtClean="0"/>
              <a:t>Association (can be your lab, office, or</a:t>
            </a:r>
            <a:br>
              <a:rPr lang="en-US" sz="2400" dirty="0" smtClean="0"/>
            </a:br>
            <a:r>
              <a:rPr lang="en-US" sz="2400" dirty="0" smtClean="0"/>
              <a:t>organization name; associates should use</a:t>
            </a:r>
            <a:br>
              <a:rPr lang="en-US" sz="2400" dirty="0" smtClean="0"/>
            </a:br>
            <a:r>
              <a:rPr lang="en-US" sz="2400" dirty="0" smtClean="0"/>
              <a:t>the same text for this field)</a:t>
            </a:r>
          </a:p>
          <a:p>
            <a:pPr>
              <a:buBlip>
                <a:blip r:embed="rId2"/>
              </a:buBlip>
            </a:pPr>
            <a:r>
              <a:rPr lang="en-US" sz="2400" dirty="0" smtClean="0"/>
              <a:t>Password</a:t>
            </a:r>
            <a:endParaRPr lang="en-US" sz="2400" dirty="0"/>
          </a:p>
          <a:p>
            <a:pPr marL="0" indent="0">
              <a:buNone/>
            </a:pPr>
            <a:r>
              <a:rPr lang="en-US" sz="2400" dirty="0" smtClean="0"/>
              <a:t>When the new user has been created, select the user from the Login Name dropdown and enter the password. Click ‘Login’ or press [Enter] to login.</a:t>
            </a:r>
          </a:p>
        </p:txBody>
      </p:sp>
      <p:sp>
        <p:nvSpPr>
          <p:cNvPr id="5" name="TextBox 4"/>
          <p:cNvSpPr txBox="1"/>
          <p:nvPr/>
        </p:nvSpPr>
        <p:spPr>
          <a:xfrm>
            <a:off x="6094594" y="4313420"/>
            <a:ext cx="2516005" cy="400110"/>
          </a:xfrm>
          <a:prstGeom prst="rect">
            <a:avLst/>
          </a:prstGeom>
          <a:noFill/>
        </p:spPr>
        <p:txBody>
          <a:bodyPr wrap="square" rtlCol="0">
            <a:spAutoFit/>
          </a:bodyPr>
          <a:lstStyle/>
          <a:p>
            <a:r>
              <a:rPr lang="en-US" sz="1000" dirty="0" smtClean="0">
                <a:solidFill>
                  <a:schemeClr val="accent6">
                    <a:lumMod val="75000"/>
                  </a:schemeClr>
                </a:solidFill>
              </a:rPr>
              <a:t>Create and login users through the Login/Splash window.</a:t>
            </a:r>
            <a:endParaRPr lang="en-US" sz="1000" dirty="0">
              <a:solidFill>
                <a:schemeClr val="accent6">
                  <a:lumMod val="75000"/>
                </a:schemeClr>
              </a:solidFill>
            </a:endParaRPr>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595" y="2590800"/>
            <a:ext cx="2516005" cy="1713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55430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Main Interface</a:t>
            </a:r>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06379"/>
            <a:ext cx="570271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676400" y="5925979"/>
            <a:ext cx="5702710" cy="246221"/>
          </a:xfrm>
          <a:prstGeom prst="rect">
            <a:avLst/>
          </a:prstGeom>
          <a:noFill/>
        </p:spPr>
        <p:txBody>
          <a:bodyPr wrap="square" rtlCol="0">
            <a:spAutoFit/>
          </a:bodyPr>
          <a:lstStyle/>
          <a:p>
            <a:pPr algn="ctr"/>
            <a:r>
              <a:rPr lang="en-US" sz="1000" dirty="0" smtClean="0">
                <a:solidFill>
                  <a:schemeClr val="accent6">
                    <a:lumMod val="75000"/>
                  </a:schemeClr>
                </a:solidFill>
              </a:rPr>
              <a:t>Hawkeye Main Interface at startup.</a:t>
            </a:r>
            <a:endParaRPr lang="en-US" sz="1000" dirty="0">
              <a:solidFill>
                <a:schemeClr val="accent6">
                  <a:lumMod val="75000"/>
                </a:schemeClr>
              </a:solidFill>
            </a:endParaRPr>
          </a:p>
        </p:txBody>
      </p:sp>
      <p:sp>
        <p:nvSpPr>
          <p:cNvPr id="10" name="TextBox 9"/>
          <p:cNvSpPr txBox="1"/>
          <p:nvPr/>
        </p:nvSpPr>
        <p:spPr>
          <a:xfrm>
            <a:off x="1828801" y="2725579"/>
            <a:ext cx="1447800" cy="553998"/>
          </a:xfrm>
          <a:prstGeom prst="rect">
            <a:avLst/>
          </a:prstGeom>
          <a:noFill/>
        </p:spPr>
        <p:txBody>
          <a:bodyPr wrap="square" rtlCol="0">
            <a:spAutoFit/>
          </a:bodyPr>
          <a:lstStyle/>
          <a:p>
            <a:r>
              <a:rPr lang="en-US" sz="1000" dirty="0" smtClean="0">
                <a:solidFill>
                  <a:schemeClr val="accent6">
                    <a:lumMod val="75000"/>
                  </a:schemeClr>
                </a:solidFill>
              </a:rPr>
              <a:t>Open projects, and the features they contain, will be listed here.</a:t>
            </a:r>
            <a:endParaRPr lang="en-US" sz="1000" dirty="0">
              <a:solidFill>
                <a:schemeClr val="accent6">
                  <a:lumMod val="75000"/>
                </a:schemeClr>
              </a:solidFill>
            </a:endParaRPr>
          </a:p>
        </p:txBody>
      </p:sp>
      <p:sp>
        <p:nvSpPr>
          <p:cNvPr id="11" name="TextBox 10"/>
          <p:cNvSpPr txBox="1"/>
          <p:nvPr/>
        </p:nvSpPr>
        <p:spPr>
          <a:xfrm>
            <a:off x="4572000" y="3544669"/>
            <a:ext cx="1447800" cy="553998"/>
          </a:xfrm>
          <a:prstGeom prst="rect">
            <a:avLst/>
          </a:prstGeom>
          <a:noFill/>
        </p:spPr>
        <p:txBody>
          <a:bodyPr wrap="square" rtlCol="0">
            <a:spAutoFit/>
          </a:bodyPr>
          <a:lstStyle/>
          <a:p>
            <a:r>
              <a:rPr lang="en-US" sz="1000" dirty="0" smtClean="0">
                <a:solidFill>
                  <a:schemeClr val="accent6">
                    <a:lumMod val="75000"/>
                  </a:schemeClr>
                </a:solidFill>
              </a:rPr>
              <a:t>Open features and other documents will be shown here as tabs.</a:t>
            </a:r>
            <a:endParaRPr lang="en-US" sz="1000" dirty="0">
              <a:solidFill>
                <a:schemeClr val="accent6">
                  <a:lumMod val="75000"/>
                </a:schemeClr>
              </a:solidFill>
            </a:endParaRPr>
          </a:p>
        </p:txBody>
      </p:sp>
      <p:sp>
        <p:nvSpPr>
          <p:cNvPr id="12" name="TextBox 11"/>
          <p:cNvSpPr txBox="1"/>
          <p:nvPr/>
        </p:nvSpPr>
        <p:spPr>
          <a:xfrm>
            <a:off x="1828801" y="4532293"/>
            <a:ext cx="1447800" cy="707886"/>
          </a:xfrm>
          <a:prstGeom prst="rect">
            <a:avLst/>
          </a:prstGeom>
          <a:noFill/>
        </p:spPr>
        <p:txBody>
          <a:bodyPr wrap="square" rtlCol="0">
            <a:spAutoFit/>
          </a:bodyPr>
          <a:lstStyle/>
          <a:p>
            <a:r>
              <a:rPr lang="en-US" sz="1000" dirty="0" smtClean="0">
                <a:solidFill>
                  <a:schemeClr val="accent6">
                    <a:lumMod val="75000"/>
                  </a:schemeClr>
                </a:solidFill>
              </a:rPr>
              <a:t>Information about the selected feature or document is displayed here.</a:t>
            </a:r>
            <a:endParaRPr lang="en-US" sz="1000" dirty="0">
              <a:solidFill>
                <a:schemeClr val="accent6">
                  <a:lumMod val="75000"/>
                </a:schemeClr>
              </a:solidFill>
            </a:endParaRPr>
          </a:p>
        </p:txBody>
      </p:sp>
      <p:sp>
        <p:nvSpPr>
          <p:cNvPr id="13" name="TextBox 12"/>
          <p:cNvSpPr txBox="1"/>
          <p:nvPr/>
        </p:nvSpPr>
        <p:spPr>
          <a:xfrm>
            <a:off x="230094" y="1143000"/>
            <a:ext cx="1370106" cy="553998"/>
          </a:xfrm>
          <a:prstGeom prst="rect">
            <a:avLst/>
          </a:prstGeom>
          <a:noFill/>
        </p:spPr>
        <p:txBody>
          <a:bodyPr wrap="square" rtlCol="0">
            <a:spAutoFit/>
          </a:bodyPr>
          <a:lstStyle/>
          <a:p>
            <a:r>
              <a:rPr lang="en-US" sz="1000" dirty="0" smtClean="0">
                <a:solidFill>
                  <a:schemeClr val="accent6">
                    <a:lumMod val="75000"/>
                  </a:schemeClr>
                </a:solidFill>
              </a:rPr>
              <a:t>Many program commands can be found here.</a:t>
            </a:r>
            <a:endParaRPr lang="en-US" sz="1000" dirty="0">
              <a:solidFill>
                <a:schemeClr val="accent6">
                  <a:lumMod val="75000"/>
                </a:schemeClr>
              </a:solidFill>
            </a:endParaRPr>
          </a:p>
        </p:txBody>
      </p:sp>
      <p:cxnSp>
        <p:nvCxnSpPr>
          <p:cNvPr id="7" name="Straight Arrow Connector 6"/>
          <p:cNvCxnSpPr/>
          <p:nvPr/>
        </p:nvCxnSpPr>
        <p:spPr>
          <a:xfrm>
            <a:off x="1219200" y="1582579"/>
            <a:ext cx="457200" cy="1524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0094" y="1887379"/>
            <a:ext cx="1370106" cy="553998"/>
          </a:xfrm>
          <a:prstGeom prst="rect">
            <a:avLst/>
          </a:prstGeom>
          <a:noFill/>
        </p:spPr>
        <p:txBody>
          <a:bodyPr wrap="square" rtlCol="0">
            <a:spAutoFit/>
          </a:bodyPr>
          <a:lstStyle/>
          <a:p>
            <a:r>
              <a:rPr lang="en-US" sz="1000" dirty="0" smtClean="0">
                <a:solidFill>
                  <a:schemeClr val="accent6">
                    <a:lumMod val="75000"/>
                  </a:schemeClr>
                </a:solidFill>
              </a:rPr>
              <a:t>Shortcuts to the most common commands are shown here.</a:t>
            </a:r>
            <a:endParaRPr lang="en-US" sz="1000" dirty="0">
              <a:solidFill>
                <a:schemeClr val="accent6">
                  <a:lumMod val="75000"/>
                </a:schemeClr>
              </a:solidFill>
            </a:endParaRPr>
          </a:p>
        </p:txBody>
      </p:sp>
      <p:cxnSp>
        <p:nvCxnSpPr>
          <p:cNvPr id="14" name="Straight Arrow Connector 13"/>
          <p:cNvCxnSpPr/>
          <p:nvPr/>
        </p:nvCxnSpPr>
        <p:spPr>
          <a:xfrm flipV="1">
            <a:off x="1447800" y="1963579"/>
            <a:ext cx="381001" cy="1524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38600" y="2217416"/>
            <a:ext cx="1796845" cy="246221"/>
          </a:xfrm>
          <a:prstGeom prst="rect">
            <a:avLst/>
          </a:prstGeom>
          <a:noFill/>
        </p:spPr>
        <p:txBody>
          <a:bodyPr wrap="square" rtlCol="0">
            <a:spAutoFit/>
          </a:bodyPr>
          <a:lstStyle/>
          <a:p>
            <a:r>
              <a:rPr lang="en-US" sz="1000" dirty="0" smtClean="0">
                <a:solidFill>
                  <a:schemeClr val="accent6">
                    <a:lumMod val="75000"/>
                  </a:schemeClr>
                </a:solidFill>
              </a:rPr>
              <a:t>Memory usage is tracked here.</a:t>
            </a:r>
            <a:endParaRPr lang="en-US" sz="1000" dirty="0">
              <a:solidFill>
                <a:schemeClr val="accent6">
                  <a:lumMod val="75000"/>
                </a:schemeClr>
              </a:solidFill>
            </a:endParaRPr>
          </a:p>
        </p:txBody>
      </p:sp>
      <p:cxnSp>
        <p:nvCxnSpPr>
          <p:cNvPr id="18" name="Straight Arrow Connector 17"/>
          <p:cNvCxnSpPr/>
          <p:nvPr/>
        </p:nvCxnSpPr>
        <p:spPr>
          <a:xfrm flipH="1" flipV="1">
            <a:off x="3733800" y="2039779"/>
            <a:ext cx="381000" cy="246221"/>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495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Use the QuickStart Wizard</a:t>
            </a:r>
            <a:endParaRPr lang="en-US" dirty="0"/>
          </a:p>
        </p:txBody>
      </p:sp>
      <p:sp>
        <p:nvSpPr>
          <p:cNvPr id="9" name="TextBox 8"/>
          <p:cNvSpPr txBox="1"/>
          <p:nvPr/>
        </p:nvSpPr>
        <p:spPr>
          <a:xfrm>
            <a:off x="2438400" y="2510800"/>
            <a:ext cx="4267200" cy="246221"/>
          </a:xfrm>
          <a:prstGeom prst="rect">
            <a:avLst/>
          </a:prstGeom>
          <a:noFill/>
        </p:spPr>
        <p:txBody>
          <a:bodyPr wrap="square" rtlCol="0">
            <a:spAutoFit/>
          </a:bodyPr>
          <a:lstStyle/>
          <a:p>
            <a:pPr algn="ctr"/>
            <a:r>
              <a:rPr lang="en-US" sz="1000" dirty="0" smtClean="0">
                <a:solidFill>
                  <a:schemeClr val="accent6">
                    <a:lumMod val="75000"/>
                  </a:schemeClr>
                </a:solidFill>
              </a:rPr>
              <a:t>The Main Tool Bar contains shortcuts to some common program commands.</a:t>
            </a:r>
            <a:endParaRPr lang="en-US" sz="1000" dirty="0">
              <a:solidFill>
                <a:schemeClr val="accent6">
                  <a:lumMod val="75000"/>
                </a:schemeClr>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1981200"/>
            <a:ext cx="35337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590800" y="1371600"/>
            <a:ext cx="760506" cy="400110"/>
          </a:xfrm>
          <a:prstGeom prst="rect">
            <a:avLst/>
          </a:prstGeom>
          <a:noFill/>
        </p:spPr>
        <p:txBody>
          <a:bodyPr wrap="square" rtlCol="0">
            <a:spAutoFit/>
          </a:bodyPr>
          <a:lstStyle/>
          <a:p>
            <a:pPr algn="ctr"/>
            <a:r>
              <a:rPr lang="en-US" sz="1000" dirty="0" smtClean="0">
                <a:solidFill>
                  <a:schemeClr val="accent6">
                    <a:lumMod val="75000"/>
                  </a:schemeClr>
                </a:solidFill>
              </a:rPr>
              <a:t>QuickStart</a:t>
            </a:r>
            <a:br>
              <a:rPr lang="en-US" sz="1000" dirty="0" smtClean="0">
                <a:solidFill>
                  <a:schemeClr val="accent6">
                    <a:lumMod val="75000"/>
                  </a:schemeClr>
                </a:solidFill>
              </a:rPr>
            </a:br>
            <a:r>
              <a:rPr lang="en-US" sz="1000" dirty="0" smtClean="0">
                <a:solidFill>
                  <a:schemeClr val="accent6">
                    <a:lumMod val="75000"/>
                  </a:schemeClr>
                </a:solidFill>
              </a:rPr>
              <a:t>Wizard</a:t>
            </a:r>
            <a:endParaRPr lang="en-US" sz="1000" dirty="0">
              <a:solidFill>
                <a:schemeClr val="accent6">
                  <a:lumMod val="75000"/>
                </a:schemeClr>
              </a:solidFill>
            </a:endParaRPr>
          </a:p>
        </p:txBody>
      </p:sp>
      <p:sp>
        <p:nvSpPr>
          <p:cNvPr id="17" name="TextBox 16"/>
          <p:cNvSpPr txBox="1"/>
          <p:nvPr/>
        </p:nvSpPr>
        <p:spPr>
          <a:xfrm>
            <a:off x="3303494" y="1371600"/>
            <a:ext cx="608106" cy="400110"/>
          </a:xfrm>
          <a:prstGeom prst="rect">
            <a:avLst/>
          </a:prstGeom>
          <a:noFill/>
        </p:spPr>
        <p:txBody>
          <a:bodyPr wrap="square" rtlCol="0">
            <a:spAutoFit/>
          </a:bodyPr>
          <a:lstStyle/>
          <a:p>
            <a:pPr algn="ctr"/>
            <a:r>
              <a:rPr lang="en-US" sz="1000" dirty="0" smtClean="0">
                <a:solidFill>
                  <a:schemeClr val="accent6">
                    <a:lumMod val="75000"/>
                  </a:schemeClr>
                </a:solidFill>
              </a:rPr>
              <a:t>New</a:t>
            </a:r>
            <a:br>
              <a:rPr lang="en-US" sz="1000" dirty="0" smtClean="0">
                <a:solidFill>
                  <a:schemeClr val="accent6">
                    <a:lumMod val="75000"/>
                  </a:schemeClr>
                </a:solidFill>
              </a:rPr>
            </a:br>
            <a:r>
              <a:rPr lang="en-US" sz="1000" dirty="0" smtClean="0">
                <a:solidFill>
                  <a:schemeClr val="accent6">
                    <a:lumMod val="75000"/>
                  </a:schemeClr>
                </a:solidFill>
              </a:rPr>
              <a:t>Project</a:t>
            </a:r>
            <a:endParaRPr lang="en-US" sz="1000" dirty="0">
              <a:solidFill>
                <a:schemeClr val="accent6">
                  <a:lumMod val="75000"/>
                </a:schemeClr>
              </a:solidFill>
            </a:endParaRPr>
          </a:p>
        </p:txBody>
      </p:sp>
      <p:sp>
        <p:nvSpPr>
          <p:cNvPr id="19" name="TextBox 18"/>
          <p:cNvSpPr txBox="1"/>
          <p:nvPr/>
        </p:nvSpPr>
        <p:spPr>
          <a:xfrm>
            <a:off x="3810000" y="1371600"/>
            <a:ext cx="608106" cy="400110"/>
          </a:xfrm>
          <a:prstGeom prst="rect">
            <a:avLst/>
          </a:prstGeom>
          <a:noFill/>
        </p:spPr>
        <p:txBody>
          <a:bodyPr wrap="square" rtlCol="0">
            <a:spAutoFit/>
          </a:bodyPr>
          <a:lstStyle/>
          <a:p>
            <a:pPr algn="ctr"/>
            <a:r>
              <a:rPr lang="en-US" sz="1000" dirty="0" smtClean="0">
                <a:solidFill>
                  <a:schemeClr val="accent6">
                    <a:lumMod val="75000"/>
                  </a:schemeClr>
                </a:solidFill>
              </a:rPr>
              <a:t>Open</a:t>
            </a:r>
            <a:br>
              <a:rPr lang="en-US" sz="1000" dirty="0" smtClean="0">
                <a:solidFill>
                  <a:schemeClr val="accent6">
                    <a:lumMod val="75000"/>
                  </a:schemeClr>
                </a:solidFill>
              </a:rPr>
            </a:br>
            <a:r>
              <a:rPr lang="en-US" sz="1000" dirty="0" smtClean="0">
                <a:solidFill>
                  <a:schemeClr val="accent6">
                    <a:lumMod val="75000"/>
                  </a:schemeClr>
                </a:solidFill>
              </a:rPr>
              <a:t>Project</a:t>
            </a:r>
            <a:endParaRPr lang="en-US" sz="1000" dirty="0">
              <a:solidFill>
                <a:schemeClr val="accent6">
                  <a:lumMod val="75000"/>
                </a:schemeClr>
              </a:solidFill>
            </a:endParaRPr>
          </a:p>
        </p:txBody>
      </p:sp>
      <p:sp>
        <p:nvSpPr>
          <p:cNvPr id="21" name="TextBox 20"/>
          <p:cNvSpPr txBox="1"/>
          <p:nvPr/>
        </p:nvSpPr>
        <p:spPr>
          <a:xfrm>
            <a:off x="4343400" y="1373094"/>
            <a:ext cx="608106" cy="400110"/>
          </a:xfrm>
          <a:prstGeom prst="rect">
            <a:avLst/>
          </a:prstGeom>
          <a:noFill/>
        </p:spPr>
        <p:txBody>
          <a:bodyPr wrap="square" rtlCol="0">
            <a:spAutoFit/>
          </a:bodyPr>
          <a:lstStyle/>
          <a:p>
            <a:pPr algn="ctr"/>
            <a:r>
              <a:rPr lang="en-US" sz="1000" dirty="0" smtClean="0">
                <a:solidFill>
                  <a:schemeClr val="accent6">
                    <a:lumMod val="75000"/>
                  </a:schemeClr>
                </a:solidFill>
              </a:rPr>
              <a:t>Save All</a:t>
            </a:r>
            <a:br>
              <a:rPr lang="en-US" sz="1000" dirty="0" smtClean="0">
                <a:solidFill>
                  <a:schemeClr val="accent6">
                    <a:lumMod val="75000"/>
                  </a:schemeClr>
                </a:solidFill>
              </a:rPr>
            </a:br>
            <a:r>
              <a:rPr lang="en-US" sz="1000" dirty="0" smtClean="0">
                <a:solidFill>
                  <a:schemeClr val="accent6">
                    <a:lumMod val="75000"/>
                  </a:schemeClr>
                </a:solidFill>
              </a:rPr>
              <a:t>Projects</a:t>
            </a:r>
            <a:endParaRPr lang="en-US" sz="1000" dirty="0">
              <a:solidFill>
                <a:schemeClr val="accent6">
                  <a:lumMod val="75000"/>
                </a:schemeClr>
              </a:solidFill>
            </a:endParaRPr>
          </a:p>
        </p:txBody>
      </p:sp>
      <p:sp>
        <p:nvSpPr>
          <p:cNvPr id="22" name="TextBox 21"/>
          <p:cNvSpPr txBox="1"/>
          <p:nvPr/>
        </p:nvSpPr>
        <p:spPr>
          <a:xfrm>
            <a:off x="4953000" y="1373094"/>
            <a:ext cx="664882" cy="400110"/>
          </a:xfrm>
          <a:prstGeom prst="rect">
            <a:avLst/>
          </a:prstGeom>
          <a:noFill/>
        </p:spPr>
        <p:txBody>
          <a:bodyPr wrap="square" rtlCol="0">
            <a:spAutoFit/>
          </a:bodyPr>
          <a:lstStyle/>
          <a:p>
            <a:pPr algn="ctr"/>
            <a:r>
              <a:rPr lang="en-US" sz="1000" dirty="0" smtClean="0">
                <a:solidFill>
                  <a:schemeClr val="accent6">
                    <a:lumMod val="75000"/>
                  </a:schemeClr>
                </a:solidFill>
              </a:rPr>
              <a:t>Database</a:t>
            </a:r>
            <a:br>
              <a:rPr lang="en-US" sz="1000" dirty="0" smtClean="0">
                <a:solidFill>
                  <a:schemeClr val="accent6">
                    <a:lumMod val="75000"/>
                  </a:schemeClr>
                </a:solidFill>
              </a:rPr>
            </a:br>
            <a:r>
              <a:rPr lang="en-US" sz="1000" dirty="0" smtClean="0">
                <a:solidFill>
                  <a:schemeClr val="accent6">
                    <a:lumMod val="75000"/>
                  </a:schemeClr>
                </a:solidFill>
              </a:rPr>
              <a:t>Terminal</a:t>
            </a:r>
            <a:endParaRPr lang="en-US" sz="1000" dirty="0">
              <a:solidFill>
                <a:schemeClr val="accent6">
                  <a:lumMod val="75000"/>
                </a:schemeClr>
              </a:solidFill>
            </a:endParaRPr>
          </a:p>
        </p:txBody>
      </p:sp>
      <p:sp>
        <p:nvSpPr>
          <p:cNvPr id="23" name="TextBox 22"/>
          <p:cNvSpPr txBox="1"/>
          <p:nvPr/>
        </p:nvSpPr>
        <p:spPr>
          <a:xfrm>
            <a:off x="5679235" y="1371600"/>
            <a:ext cx="659653" cy="400110"/>
          </a:xfrm>
          <a:prstGeom prst="rect">
            <a:avLst/>
          </a:prstGeom>
          <a:noFill/>
        </p:spPr>
        <p:txBody>
          <a:bodyPr wrap="square" rtlCol="0">
            <a:spAutoFit/>
          </a:bodyPr>
          <a:lstStyle/>
          <a:p>
            <a:pPr algn="ctr"/>
            <a:r>
              <a:rPr lang="en-US" sz="1000" dirty="0" smtClean="0">
                <a:solidFill>
                  <a:schemeClr val="accent6">
                    <a:lumMod val="75000"/>
                  </a:schemeClr>
                </a:solidFill>
              </a:rPr>
              <a:t>Memory</a:t>
            </a:r>
            <a:br>
              <a:rPr lang="en-US" sz="1000" dirty="0" smtClean="0">
                <a:solidFill>
                  <a:schemeClr val="accent6">
                    <a:lumMod val="75000"/>
                  </a:schemeClr>
                </a:solidFill>
              </a:rPr>
            </a:br>
            <a:r>
              <a:rPr lang="en-US" sz="1000" dirty="0" smtClean="0">
                <a:solidFill>
                  <a:schemeClr val="accent6">
                    <a:lumMod val="75000"/>
                  </a:schemeClr>
                </a:solidFill>
              </a:rPr>
              <a:t>Monitor</a:t>
            </a:r>
            <a:endParaRPr lang="en-US" sz="1000" dirty="0">
              <a:solidFill>
                <a:schemeClr val="accent6">
                  <a:lumMod val="75000"/>
                </a:schemeClr>
              </a:solidFill>
            </a:endParaRPr>
          </a:p>
        </p:txBody>
      </p:sp>
      <p:cxnSp>
        <p:nvCxnSpPr>
          <p:cNvPr id="4" name="Straight Arrow Connector 3"/>
          <p:cNvCxnSpPr>
            <a:stCxn id="15" idx="2"/>
          </p:cNvCxnSpPr>
          <p:nvPr/>
        </p:nvCxnSpPr>
        <p:spPr>
          <a:xfrm>
            <a:off x="2971053" y="1771710"/>
            <a:ext cx="76947" cy="28569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80653" y="1752600"/>
            <a:ext cx="76947" cy="3048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114800" y="1752600"/>
            <a:ext cx="38473" cy="3048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647453" y="1752600"/>
            <a:ext cx="38473" cy="3048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257800" y="1752600"/>
            <a:ext cx="27641" cy="3048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019053" y="1752600"/>
            <a:ext cx="0" cy="3048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Content Placeholder 2"/>
          <p:cNvSpPr>
            <a:spLocks noGrp="1"/>
          </p:cNvSpPr>
          <p:nvPr>
            <p:ph idx="1"/>
          </p:nvPr>
        </p:nvSpPr>
        <p:spPr>
          <a:xfrm>
            <a:off x="457200" y="3124200"/>
            <a:ext cx="8229600" cy="2514600"/>
          </a:xfrm>
        </p:spPr>
        <p:txBody>
          <a:bodyPr>
            <a:normAutofit fontScale="92500" lnSpcReduction="20000"/>
          </a:bodyPr>
          <a:lstStyle/>
          <a:p>
            <a:pPr marL="0" indent="0">
              <a:buNone/>
            </a:pPr>
            <a:r>
              <a:rPr lang="en-US" sz="2400" dirty="0" smtClean="0"/>
              <a:t>We want to use the QuickStart Wizard, so </a:t>
            </a:r>
            <a:br>
              <a:rPr lang="en-US" sz="2400" dirty="0" smtClean="0"/>
            </a:br>
            <a:r>
              <a:rPr lang="en-US" sz="2400" dirty="0" smtClean="0"/>
              <a:t>we’ll click the first button in the tool bar—the</a:t>
            </a:r>
            <a:br>
              <a:rPr lang="en-US" sz="2400" dirty="0" smtClean="0"/>
            </a:br>
            <a:r>
              <a:rPr lang="en-US" sz="2400" dirty="0" smtClean="0"/>
              <a:t>one that looks like a magic hat.</a:t>
            </a:r>
          </a:p>
          <a:p>
            <a:pPr marL="0" indent="0">
              <a:buNone/>
            </a:pPr>
            <a:endParaRPr lang="en-US" sz="2400" dirty="0"/>
          </a:p>
          <a:p>
            <a:pPr marL="0" indent="0">
              <a:buNone/>
            </a:pPr>
            <a:r>
              <a:rPr lang="en-US" sz="2400" dirty="0" smtClean="0"/>
              <a:t>The QuickStart Wizard will automatically</a:t>
            </a:r>
            <a:br>
              <a:rPr lang="en-US" sz="2400" dirty="0" smtClean="0"/>
            </a:br>
            <a:r>
              <a:rPr lang="en-US" sz="2400" dirty="0" smtClean="0"/>
              <a:t>create a new project with default features</a:t>
            </a:r>
            <a:br>
              <a:rPr lang="en-US" sz="2400" dirty="0" smtClean="0"/>
            </a:br>
            <a:r>
              <a:rPr lang="en-US" sz="2400" dirty="0" smtClean="0"/>
              <a:t>based on the RAR archives that you choose.</a:t>
            </a:r>
            <a:br>
              <a:rPr lang="en-US" sz="2400" dirty="0" smtClean="0"/>
            </a:br>
            <a:r>
              <a:rPr lang="en-US" sz="2400" dirty="0" smtClean="0"/>
              <a:t>Click ‘Next’ to begin the wizard.</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200400"/>
            <a:ext cx="2676525" cy="2385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36"/>
          <p:cNvSpPr txBox="1"/>
          <p:nvPr/>
        </p:nvSpPr>
        <p:spPr>
          <a:xfrm>
            <a:off x="5791199" y="5586184"/>
            <a:ext cx="2676525" cy="246221"/>
          </a:xfrm>
          <a:prstGeom prst="rect">
            <a:avLst/>
          </a:prstGeom>
          <a:noFill/>
        </p:spPr>
        <p:txBody>
          <a:bodyPr wrap="square" rtlCol="0">
            <a:spAutoFit/>
          </a:bodyPr>
          <a:lstStyle/>
          <a:p>
            <a:pPr algn="ctr"/>
            <a:r>
              <a:rPr lang="en-US" sz="1000" dirty="0" smtClean="0">
                <a:solidFill>
                  <a:schemeClr val="accent6">
                    <a:lumMod val="75000"/>
                  </a:schemeClr>
                </a:solidFill>
              </a:rPr>
              <a:t>The QuickStart Wizard.</a:t>
            </a:r>
            <a:endParaRPr lang="en-US" sz="1000" dirty="0">
              <a:solidFill>
                <a:schemeClr val="accent6">
                  <a:lumMod val="75000"/>
                </a:schemeClr>
              </a:solidFill>
            </a:endParaRPr>
          </a:p>
        </p:txBody>
      </p:sp>
    </p:spTree>
    <p:extLst>
      <p:ext uri="{BB962C8B-B14F-4D97-AF65-F5344CB8AC3E}">
        <p14:creationId xmlns:p14="http://schemas.microsoft.com/office/powerpoint/2010/main" val="30045698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QuickStart Wizard: Step 1</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000" dirty="0" smtClean="0"/>
              <a:t>In Step 1 of the QuickStart Wizard, we choose the RAR archives to be used as the basis for our new project.</a:t>
            </a:r>
          </a:p>
          <a:p>
            <a:pPr marL="0" indent="0">
              <a:buNone/>
            </a:pPr>
            <a:endParaRPr lang="en-US" sz="2000" dirty="0" smtClean="0"/>
          </a:p>
          <a:p>
            <a:pPr marL="0" indent="0">
              <a:buNone/>
            </a:pPr>
            <a:r>
              <a:rPr lang="en-US" sz="2000" dirty="0" smtClean="0"/>
              <a:t>Each RAR contains images for one read of a</a:t>
            </a:r>
            <a:br>
              <a:rPr lang="en-US" sz="2000" dirty="0" smtClean="0"/>
            </a:br>
            <a:r>
              <a:rPr lang="en-US" sz="2000" dirty="0" smtClean="0"/>
              <a:t>particular plate. We want to make a project to</a:t>
            </a:r>
            <a:br>
              <a:rPr lang="en-US" sz="2000" dirty="0" smtClean="0"/>
            </a:br>
            <a:r>
              <a:rPr lang="en-US" sz="2000" dirty="0" smtClean="0"/>
              <a:t>represent a plate of experiments, so we choose</a:t>
            </a:r>
            <a:br>
              <a:rPr lang="en-US" sz="2000" dirty="0" smtClean="0"/>
            </a:br>
            <a:r>
              <a:rPr lang="en-US" sz="2000" dirty="0" smtClean="0"/>
              <a:t>only RARs that belong to the same plate.</a:t>
            </a:r>
          </a:p>
          <a:p>
            <a:pPr marL="0" indent="0">
              <a:buNone/>
            </a:pPr>
            <a:endParaRPr lang="en-US" sz="2000" dirty="0" smtClean="0"/>
          </a:p>
          <a:p>
            <a:pPr marL="0" indent="0">
              <a:buNone/>
            </a:pPr>
            <a:r>
              <a:rPr lang="en-US" sz="2000" dirty="0" smtClean="0"/>
              <a:t>To add RARs, click the ‘Browse/Add’ button.</a:t>
            </a:r>
            <a:br>
              <a:rPr lang="en-US" sz="2000" dirty="0" smtClean="0"/>
            </a:br>
            <a:r>
              <a:rPr lang="en-US" sz="2000" dirty="0" smtClean="0"/>
              <a:t>A file browser will appear. Navigate to where</a:t>
            </a:r>
            <a:br>
              <a:rPr lang="en-US" sz="2000" dirty="0" smtClean="0"/>
            </a:br>
            <a:r>
              <a:rPr lang="en-US" sz="2000" dirty="0" smtClean="0"/>
              <a:t>your RAR files are stored, and select one or more</a:t>
            </a:r>
            <a:br>
              <a:rPr lang="en-US" sz="2000" dirty="0" smtClean="0"/>
            </a:br>
            <a:r>
              <a:rPr lang="en-US" sz="2000" dirty="0" smtClean="0"/>
              <a:t>files. To open multiple files, use the [Ctrl] or</a:t>
            </a:r>
            <a:br>
              <a:rPr lang="en-US" sz="2000" dirty="0" smtClean="0"/>
            </a:br>
            <a:r>
              <a:rPr lang="en-US" sz="2000" dirty="0" smtClean="0"/>
              <a:t>[Shift] keys. Click ‘Next’ when you are done with</a:t>
            </a:r>
            <a:br>
              <a:rPr lang="en-US" sz="2000" dirty="0" smtClean="0"/>
            </a:br>
            <a:r>
              <a:rPr lang="en-US" sz="2000" dirty="0" smtClean="0"/>
              <a:t>this step.</a:t>
            </a:r>
            <a:endParaRPr lang="en-US" sz="2000" dirty="0"/>
          </a:p>
          <a:p>
            <a:pPr marL="0" indent="0">
              <a:buNone/>
            </a:pPr>
            <a:endParaRPr lang="en-US" sz="2000"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475" y="2209800"/>
            <a:ext cx="2828925" cy="2521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705475" y="4731430"/>
            <a:ext cx="2828925" cy="1015663"/>
          </a:xfrm>
          <a:prstGeom prst="rect">
            <a:avLst/>
          </a:prstGeom>
          <a:noFill/>
        </p:spPr>
        <p:txBody>
          <a:bodyPr wrap="square" rtlCol="0">
            <a:spAutoFit/>
          </a:bodyPr>
          <a:lstStyle/>
          <a:p>
            <a:r>
              <a:rPr lang="en-US" sz="1000" dirty="0" smtClean="0">
                <a:solidFill>
                  <a:schemeClr val="accent6">
                    <a:lumMod val="75000"/>
                  </a:schemeClr>
                </a:solidFill>
              </a:rPr>
              <a:t>Creating a project for plate “X000015280”, we select RARs beginning with the same plate name. Each RAR will add an additional image of each experiment in the plate. RARs with the endings “-shg.rar” and “-uvt.rar” contain </a:t>
            </a:r>
            <a:r>
              <a:rPr lang="en-US" sz="1000" i="1" dirty="0" smtClean="0">
                <a:solidFill>
                  <a:schemeClr val="accent6">
                    <a:lumMod val="75000"/>
                  </a:schemeClr>
                </a:solidFill>
              </a:rPr>
              <a:t>second harmonic generation</a:t>
            </a:r>
            <a:r>
              <a:rPr lang="en-US" sz="1000" dirty="0" smtClean="0">
                <a:solidFill>
                  <a:schemeClr val="accent6">
                    <a:lumMod val="75000"/>
                  </a:schemeClr>
                </a:solidFill>
              </a:rPr>
              <a:t> and </a:t>
            </a:r>
            <a:r>
              <a:rPr lang="en-US" sz="1000" i="1" dirty="0" smtClean="0">
                <a:solidFill>
                  <a:schemeClr val="accent6">
                    <a:lumMod val="75000"/>
                  </a:schemeClr>
                </a:solidFill>
              </a:rPr>
              <a:t>ultraviolet</a:t>
            </a:r>
            <a:r>
              <a:rPr lang="en-US" sz="1000" dirty="0" smtClean="0">
                <a:solidFill>
                  <a:schemeClr val="accent6">
                    <a:lumMod val="75000"/>
                  </a:schemeClr>
                </a:solidFill>
              </a:rPr>
              <a:t> images, respectively.</a:t>
            </a:r>
            <a:endParaRPr lang="en-US" sz="1000" dirty="0">
              <a:solidFill>
                <a:schemeClr val="accent6">
                  <a:lumMod val="75000"/>
                </a:schemeClr>
              </a:solidFill>
            </a:endParaRPr>
          </a:p>
        </p:txBody>
      </p:sp>
    </p:spTree>
    <p:extLst>
      <p:ext uri="{BB962C8B-B14F-4D97-AF65-F5344CB8AC3E}">
        <p14:creationId xmlns:p14="http://schemas.microsoft.com/office/powerpoint/2010/main" val="9299993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QuickStart Wizard: Step 3</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 Step 3 of the QuickStart Wizard, we select which features we want to include in our new project.</a:t>
            </a:r>
          </a:p>
          <a:p>
            <a:pPr marL="0" indent="0">
              <a:buNone/>
            </a:pPr>
            <a:endParaRPr lang="en-US" sz="2000" dirty="0" smtClean="0"/>
          </a:p>
          <a:p>
            <a:pPr marL="0" indent="0">
              <a:buNone/>
            </a:pPr>
            <a:r>
              <a:rPr lang="en-US" sz="2000" dirty="0" smtClean="0"/>
              <a:t>Since we are interested in reviewing experiments</a:t>
            </a:r>
            <a:br>
              <a:rPr lang="en-US" sz="2000" dirty="0" smtClean="0"/>
            </a:br>
            <a:r>
              <a:rPr lang="en-US" sz="2000" dirty="0" smtClean="0"/>
              <a:t>visually, we will just leave the box checked for</a:t>
            </a:r>
            <a:br>
              <a:rPr lang="en-US" sz="2000" dirty="0" smtClean="0"/>
            </a:br>
            <a:r>
              <a:rPr lang="en-US" sz="2000" dirty="0" smtClean="0"/>
              <a:t>the “Standard” experiment map, which will lay</a:t>
            </a:r>
            <a:br>
              <a:rPr lang="en-US" sz="2000" dirty="0" smtClean="0"/>
            </a:br>
            <a:r>
              <a:rPr lang="en-US" sz="2000" dirty="0" smtClean="0"/>
              <a:t>out experiments in a way similar to our old</a:t>
            </a:r>
            <a:br>
              <a:rPr lang="en-US" sz="2000" dirty="0" smtClean="0"/>
            </a:br>
            <a:r>
              <a:rPr lang="en-US" sz="2000" dirty="0" err="1" smtClean="0"/>
              <a:t>Macroscope</a:t>
            </a:r>
            <a:r>
              <a:rPr lang="en-US" sz="2000" dirty="0" smtClean="0"/>
              <a:t> programs. Click ‘Next’ again.</a:t>
            </a:r>
            <a:endParaRPr lang="en-US" sz="2000" dirty="0"/>
          </a:p>
          <a:p>
            <a:pPr marL="0" indent="0">
              <a:buNone/>
            </a:pPr>
            <a:endParaRPr lang="en-US" sz="2000" dirty="0" smtClean="0"/>
          </a:p>
          <a:p>
            <a:pPr marL="0" indent="0">
              <a:buNone/>
            </a:pPr>
            <a:r>
              <a:rPr lang="en-US" sz="2000" i="1" dirty="0" smtClean="0"/>
              <a:t>(The dataset is checked by default and cannot be</a:t>
            </a:r>
            <a:br>
              <a:rPr lang="en-US" sz="2000" i="1" dirty="0" smtClean="0"/>
            </a:br>
            <a:r>
              <a:rPr lang="en-US" sz="2000" i="1" dirty="0" smtClean="0"/>
              <a:t>unchecked, because it is required by the project.)</a:t>
            </a:r>
          </a:p>
        </p:txBody>
      </p:sp>
      <p:sp>
        <p:nvSpPr>
          <p:cNvPr id="7" name="TextBox 6"/>
          <p:cNvSpPr txBox="1"/>
          <p:nvPr/>
        </p:nvSpPr>
        <p:spPr>
          <a:xfrm>
            <a:off x="5715000" y="4731430"/>
            <a:ext cx="2828925" cy="553998"/>
          </a:xfrm>
          <a:prstGeom prst="rect">
            <a:avLst/>
          </a:prstGeom>
          <a:noFill/>
        </p:spPr>
        <p:txBody>
          <a:bodyPr wrap="square" rtlCol="0">
            <a:spAutoFit/>
          </a:bodyPr>
          <a:lstStyle/>
          <a:p>
            <a:r>
              <a:rPr lang="en-US" sz="1000" dirty="0" smtClean="0">
                <a:solidFill>
                  <a:schemeClr val="accent6">
                    <a:lumMod val="75000"/>
                  </a:schemeClr>
                </a:solidFill>
              </a:rPr>
              <a:t>Select the “Standard” Experiment Map to view a visual arrangement of experiments sorted by well position or cocktail number.</a:t>
            </a:r>
            <a:endParaRPr lang="en-US" sz="1000" dirty="0">
              <a:solidFill>
                <a:schemeClr val="accent6">
                  <a:lumMod val="75000"/>
                </a:schemeClr>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209800"/>
            <a:ext cx="2821039"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54764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QuickStart Wizard: Step 4</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sz="2000" dirty="0" smtClean="0"/>
              <a:t>In Step 4, we can set some options for the project.</a:t>
            </a:r>
          </a:p>
          <a:p>
            <a:pPr marL="0" indent="0">
              <a:buNone/>
            </a:pPr>
            <a:endParaRPr lang="en-US" sz="2000" dirty="0" smtClean="0"/>
          </a:p>
          <a:p>
            <a:pPr marL="0" indent="0">
              <a:buNone/>
            </a:pPr>
            <a:r>
              <a:rPr lang="en-US" sz="2000" dirty="0" smtClean="0"/>
              <a:t>For </a:t>
            </a:r>
            <a:r>
              <a:rPr lang="en-US" sz="2000" i="1" dirty="0" smtClean="0"/>
              <a:t>Dataset Experiment Order</a:t>
            </a:r>
            <a:r>
              <a:rPr lang="en-US" sz="2000" dirty="0" smtClean="0"/>
              <a:t>, you can choose</a:t>
            </a:r>
            <a:br>
              <a:rPr lang="en-US" sz="2000" dirty="0" smtClean="0"/>
            </a:br>
            <a:r>
              <a:rPr lang="en-US" sz="2000" dirty="0" smtClean="0"/>
              <a:t>to sort experiments by either cocktail ID or well</a:t>
            </a:r>
            <a:br>
              <a:rPr lang="en-US" sz="2000" dirty="0" smtClean="0"/>
            </a:br>
            <a:r>
              <a:rPr lang="en-US" sz="2000" dirty="0" smtClean="0"/>
              <a:t>position. Choose whichever you like.</a:t>
            </a:r>
            <a:endParaRPr lang="en-US" sz="2000" dirty="0"/>
          </a:p>
          <a:p>
            <a:pPr marL="0" indent="0">
              <a:buNone/>
            </a:pPr>
            <a:endParaRPr lang="en-US" sz="2000" dirty="0" smtClean="0"/>
          </a:p>
          <a:p>
            <a:pPr marL="0" indent="0">
              <a:buNone/>
            </a:pPr>
            <a:r>
              <a:rPr lang="en-US" sz="2000" dirty="0" smtClean="0"/>
              <a:t>The </a:t>
            </a:r>
            <a:r>
              <a:rPr lang="en-US" sz="2000" i="1" dirty="0" smtClean="0"/>
              <a:t>Scoring Mode</a:t>
            </a:r>
            <a:r>
              <a:rPr lang="en-US" sz="2000" dirty="0" smtClean="0"/>
              <a:t> determines whether scores</a:t>
            </a:r>
            <a:br>
              <a:rPr lang="en-US" sz="2000" dirty="0" smtClean="0"/>
            </a:br>
            <a:r>
              <a:rPr lang="en-US" sz="2000" dirty="0" smtClean="0"/>
              <a:t>will be applied to entire experiments, or to</a:t>
            </a:r>
            <a:br>
              <a:rPr lang="en-US" sz="2000" dirty="0" smtClean="0"/>
            </a:br>
            <a:r>
              <a:rPr lang="en-US" sz="2000" dirty="0" smtClean="0"/>
              <a:t>individual images. When scoring by image, the</a:t>
            </a:r>
            <a:br>
              <a:rPr lang="en-US" sz="2000" dirty="0" smtClean="0"/>
            </a:br>
            <a:r>
              <a:rPr lang="en-US" sz="2000" dirty="0" smtClean="0"/>
              <a:t>user looks at each image and assigns score(s) to</a:t>
            </a:r>
            <a:br>
              <a:rPr lang="en-US" sz="2000" dirty="0" smtClean="0"/>
            </a:br>
            <a:r>
              <a:rPr lang="en-US" sz="2000" dirty="0" smtClean="0"/>
              <a:t>describe the image. When scoring by experiment,</a:t>
            </a:r>
            <a:br>
              <a:rPr lang="en-US" sz="2000" dirty="0" smtClean="0"/>
            </a:br>
            <a:r>
              <a:rPr lang="en-US" sz="2000" dirty="0" smtClean="0"/>
              <a:t>the user looks at all images of the experiment</a:t>
            </a:r>
            <a:br>
              <a:rPr lang="en-US" sz="2000" dirty="0" smtClean="0"/>
            </a:br>
            <a:r>
              <a:rPr lang="en-US" sz="2000" dirty="0" smtClean="0"/>
              <a:t>collectively, and assigns score(s) to describe the</a:t>
            </a:r>
            <a:br>
              <a:rPr lang="en-US" sz="2000" dirty="0" smtClean="0"/>
            </a:br>
            <a:r>
              <a:rPr lang="en-US" sz="2000" dirty="0" smtClean="0"/>
              <a:t>result of the experiment as a whole. </a:t>
            </a:r>
            <a:r>
              <a:rPr lang="en-US" sz="2000" b="1" u="sng" dirty="0" smtClean="0"/>
              <a:t>For simplicity,</a:t>
            </a:r>
            <a:br>
              <a:rPr lang="en-US" sz="2000" b="1" u="sng" dirty="0" smtClean="0"/>
            </a:br>
            <a:r>
              <a:rPr lang="en-US" sz="2000" b="1" u="sng" dirty="0" smtClean="0"/>
              <a:t>this guide will focus on Scoring by Image.</a:t>
            </a:r>
          </a:p>
          <a:p>
            <a:pPr marL="0" indent="0">
              <a:buNone/>
            </a:pPr>
            <a:endParaRPr lang="en-US" sz="2000" dirty="0"/>
          </a:p>
          <a:p>
            <a:pPr marL="0" indent="0">
              <a:buNone/>
            </a:pPr>
            <a:r>
              <a:rPr lang="en-US" sz="2000" dirty="0" smtClean="0"/>
              <a:t>This is the final step; click ‘Finish’ to complete the wizard.</a:t>
            </a:r>
          </a:p>
        </p:txBody>
      </p:sp>
      <p:sp>
        <p:nvSpPr>
          <p:cNvPr id="7" name="TextBox 6"/>
          <p:cNvSpPr txBox="1"/>
          <p:nvPr/>
        </p:nvSpPr>
        <p:spPr>
          <a:xfrm>
            <a:off x="5781675" y="4433659"/>
            <a:ext cx="2828925" cy="861774"/>
          </a:xfrm>
          <a:prstGeom prst="rect">
            <a:avLst/>
          </a:prstGeom>
          <a:noFill/>
        </p:spPr>
        <p:txBody>
          <a:bodyPr wrap="square" rtlCol="0">
            <a:spAutoFit/>
          </a:bodyPr>
          <a:lstStyle/>
          <a:p>
            <a:r>
              <a:rPr lang="en-US" sz="1000" dirty="0" smtClean="0">
                <a:solidFill>
                  <a:schemeClr val="accent6">
                    <a:lumMod val="75000"/>
                  </a:schemeClr>
                </a:solidFill>
              </a:rPr>
              <a:t>Some options can be set to customize the new project. In our case, the user can choose the order for experiments and the scoring mode. The defaults are to view experiments in order of Cocktail ID, and apply scores by image.</a:t>
            </a:r>
            <a:endParaRPr lang="en-US" sz="1000" dirty="0">
              <a:solidFill>
                <a:schemeClr val="accent6">
                  <a:lumMod val="75000"/>
                </a:schemeClr>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675" y="1905000"/>
            <a:ext cx="2828925" cy="2521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8624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Name the Project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With all necessary steps complete, the QuickStart Wizard is ready to create your new project.</a:t>
            </a:r>
          </a:p>
          <a:p>
            <a:pPr marL="0" indent="0">
              <a:buNone/>
            </a:pPr>
            <a:endParaRPr lang="en-US" sz="2400" dirty="0"/>
          </a:p>
          <a:p>
            <a:pPr marL="0" indent="0">
              <a:buNone/>
            </a:pPr>
            <a:r>
              <a:rPr lang="en-US" sz="2400" dirty="0" smtClean="0"/>
              <a:t>Since all RARs are from the same plate,</a:t>
            </a:r>
            <a:br>
              <a:rPr lang="en-US" sz="2400" dirty="0" smtClean="0"/>
            </a:br>
            <a:r>
              <a:rPr lang="en-US" sz="2400" dirty="0" smtClean="0"/>
              <a:t>Hawkeye will cleverly suggest the name</a:t>
            </a:r>
            <a:br>
              <a:rPr lang="en-US" sz="2400" dirty="0" smtClean="0"/>
            </a:br>
            <a:r>
              <a:rPr lang="en-US" sz="2400" dirty="0" smtClean="0"/>
              <a:t>of that plate to be the project name.</a:t>
            </a:r>
            <a:r>
              <a:rPr lang="en-US" sz="2400" dirty="0"/>
              <a:t> </a:t>
            </a:r>
            <a:r>
              <a:rPr lang="en-US" sz="2400" dirty="0" smtClean="0"/>
              <a:t>If</a:t>
            </a:r>
            <a:br>
              <a:rPr lang="en-US" sz="2400" dirty="0" smtClean="0"/>
            </a:br>
            <a:r>
              <a:rPr lang="en-US" sz="2400" dirty="0" smtClean="0"/>
              <a:t>desired, you can change the name of</a:t>
            </a:r>
            <a:br>
              <a:rPr lang="en-US" sz="2400" dirty="0" smtClean="0"/>
            </a:br>
            <a:r>
              <a:rPr lang="en-US" sz="2400" dirty="0" smtClean="0"/>
              <a:t>the project.</a:t>
            </a:r>
            <a:br>
              <a:rPr lang="en-US" sz="2400" dirty="0" smtClean="0"/>
            </a:br>
            <a:r>
              <a:rPr lang="en-US" sz="2400" dirty="0" smtClean="0"/>
              <a:t/>
            </a:r>
            <a:br>
              <a:rPr lang="en-US" sz="2400" dirty="0" smtClean="0"/>
            </a:br>
            <a:r>
              <a:rPr lang="en-US" sz="2400" dirty="0" smtClean="0"/>
              <a:t>Click ‘OK’ when you are satisfied with the</a:t>
            </a:r>
            <a:br>
              <a:rPr lang="en-US" sz="2400" dirty="0" smtClean="0"/>
            </a:br>
            <a:r>
              <a:rPr lang="en-US" sz="2400" dirty="0" smtClean="0"/>
              <a:t>name of the project.</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590800"/>
            <a:ext cx="268605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791200" y="4454431"/>
            <a:ext cx="2708462" cy="707886"/>
          </a:xfrm>
          <a:prstGeom prst="rect">
            <a:avLst/>
          </a:prstGeom>
          <a:noFill/>
        </p:spPr>
        <p:txBody>
          <a:bodyPr wrap="square" rtlCol="0">
            <a:spAutoFit/>
          </a:bodyPr>
          <a:lstStyle/>
          <a:p>
            <a:r>
              <a:rPr lang="en-US" sz="1000" dirty="0" smtClean="0">
                <a:solidFill>
                  <a:schemeClr val="accent6">
                    <a:lumMod val="75000"/>
                  </a:schemeClr>
                </a:solidFill>
              </a:rPr>
              <a:t>Choose a name for the new project. By default, if all RARs are reads of the same plate, Hawkeye will suggest naming the project after the plate. You can change the name if you want.</a:t>
            </a:r>
            <a:endParaRPr lang="en-US" sz="1000" dirty="0">
              <a:solidFill>
                <a:schemeClr val="accent6">
                  <a:lumMod val="75000"/>
                </a:schemeClr>
              </a:solidFill>
            </a:endParaRPr>
          </a:p>
        </p:txBody>
      </p:sp>
    </p:spTree>
    <p:extLst>
      <p:ext uri="{BB962C8B-B14F-4D97-AF65-F5344CB8AC3E}">
        <p14:creationId xmlns:p14="http://schemas.microsoft.com/office/powerpoint/2010/main" val="34681973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Be Patient!</a:t>
            </a:r>
            <a:endParaRPr lang="en-US" dirty="0"/>
          </a:p>
        </p:txBody>
      </p:sp>
      <p:sp>
        <p:nvSpPr>
          <p:cNvPr id="3" name="Content Placeholder 2"/>
          <p:cNvSpPr>
            <a:spLocks noGrp="1"/>
          </p:cNvSpPr>
          <p:nvPr>
            <p:ph idx="1"/>
          </p:nvPr>
        </p:nvSpPr>
        <p:spPr>
          <a:xfrm>
            <a:off x="457200" y="1600201"/>
            <a:ext cx="8229600" cy="4267200"/>
          </a:xfrm>
        </p:spPr>
        <p:txBody>
          <a:bodyPr>
            <a:normAutofit fontScale="92500" lnSpcReduction="10000"/>
          </a:bodyPr>
          <a:lstStyle/>
          <a:p>
            <a:pPr marL="0" indent="0">
              <a:buNone/>
            </a:pPr>
            <a:r>
              <a:rPr lang="en-US" sz="2400" dirty="0" smtClean="0"/>
              <a:t>The QuickStart Wizard needs a little time to complete its work.</a:t>
            </a:r>
          </a:p>
          <a:p>
            <a:pPr marL="0" indent="0">
              <a:buNone/>
            </a:pPr>
            <a:endParaRPr lang="en-US" sz="2400" dirty="0"/>
          </a:p>
          <a:p>
            <a:pPr marL="0" indent="0">
              <a:buNone/>
            </a:pPr>
            <a:r>
              <a:rPr lang="en-US" sz="2400" dirty="0" smtClean="0"/>
              <a:t>Specifically, it has to:</a:t>
            </a:r>
          </a:p>
          <a:p>
            <a:pPr>
              <a:buBlip>
                <a:blip r:embed="rId2"/>
              </a:buBlip>
            </a:pPr>
            <a:r>
              <a:rPr lang="en-US" sz="2400" dirty="0" smtClean="0"/>
              <a:t>Extract all RAR files</a:t>
            </a:r>
          </a:p>
          <a:p>
            <a:pPr>
              <a:buBlip>
                <a:blip r:embed="rId2"/>
              </a:buBlip>
            </a:pPr>
            <a:r>
              <a:rPr lang="en-US" sz="2400" dirty="0" smtClean="0"/>
              <a:t>Import experiment and image data</a:t>
            </a:r>
          </a:p>
          <a:p>
            <a:pPr>
              <a:buBlip>
                <a:blip r:embed="rId2"/>
              </a:buBlip>
            </a:pPr>
            <a:r>
              <a:rPr lang="en-US" sz="2400" dirty="0" smtClean="0"/>
              <a:t>Create the new project and its features</a:t>
            </a:r>
          </a:p>
          <a:p>
            <a:pPr>
              <a:buBlip>
                <a:blip r:embed="rId2"/>
              </a:buBlip>
            </a:pPr>
            <a:r>
              <a:rPr lang="en-US" sz="2400" dirty="0" smtClean="0"/>
              <a:t>Load and display the first page of images</a:t>
            </a:r>
          </a:p>
          <a:p>
            <a:pPr marL="0" indent="0">
              <a:buNone/>
            </a:pPr>
            <a:endParaRPr lang="en-US" sz="2400" dirty="0" smtClean="0"/>
          </a:p>
          <a:p>
            <a:pPr marL="0" indent="0">
              <a:buNone/>
            </a:pPr>
            <a:r>
              <a:rPr lang="en-US" sz="2400" dirty="0" smtClean="0"/>
              <a:t>Depending on the speed of your computer and the number of RAR files being opened, this process can take anywhere from a few seconds to several minutes. Now is a great time to grab a cup of coffee…</a:t>
            </a:r>
          </a:p>
        </p:txBody>
      </p:sp>
      <p:sp>
        <p:nvSpPr>
          <p:cNvPr id="8" name="TextBox 7"/>
          <p:cNvSpPr txBox="1"/>
          <p:nvPr/>
        </p:nvSpPr>
        <p:spPr>
          <a:xfrm>
            <a:off x="6096000" y="3406914"/>
            <a:ext cx="2238375" cy="707886"/>
          </a:xfrm>
          <a:prstGeom prst="rect">
            <a:avLst/>
          </a:prstGeom>
          <a:noFill/>
        </p:spPr>
        <p:txBody>
          <a:bodyPr wrap="square" rtlCol="0">
            <a:spAutoFit/>
          </a:bodyPr>
          <a:lstStyle/>
          <a:p>
            <a:r>
              <a:rPr lang="en-US" sz="1000" dirty="0" smtClean="0">
                <a:solidFill>
                  <a:schemeClr val="accent6">
                    <a:lumMod val="75000"/>
                  </a:schemeClr>
                </a:solidFill>
              </a:rPr>
              <a:t>While busy with QuickStart operations or other tasks, Hawkeye will display a progress bar to show what it’s doing and how close it is to being done.</a:t>
            </a:r>
            <a:endParaRPr lang="en-US" sz="1000" dirty="0">
              <a:solidFill>
                <a:schemeClr val="accent6">
                  <a:lumMod val="75000"/>
                </a:schemeClr>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73818"/>
            <a:ext cx="2238375" cy="1033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65521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Your New Project</a:t>
            </a:r>
            <a:endParaRPr lang="en-US" dirty="0"/>
          </a:p>
        </p:txBody>
      </p:sp>
      <p:sp>
        <p:nvSpPr>
          <p:cNvPr id="3" name="Content Placeholder 2"/>
          <p:cNvSpPr>
            <a:spLocks noGrp="1"/>
          </p:cNvSpPr>
          <p:nvPr>
            <p:ph idx="1"/>
          </p:nvPr>
        </p:nvSpPr>
        <p:spPr>
          <a:xfrm>
            <a:off x="457200" y="1600201"/>
            <a:ext cx="8229600" cy="4267200"/>
          </a:xfrm>
        </p:spPr>
        <p:txBody>
          <a:bodyPr>
            <a:normAutofit/>
          </a:bodyPr>
          <a:lstStyle/>
          <a:p>
            <a:pPr marL="0" indent="0">
              <a:buNone/>
            </a:pPr>
            <a:r>
              <a:rPr lang="en-US" sz="2400" dirty="0" smtClean="0"/>
              <a:t>When the QuickStart Wizard has finished, your new project is shown in the Project Explorer and the experiment map feature is displayed in the workspace area.</a:t>
            </a: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6665" y="2971800"/>
            <a:ext cx="3637935"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86665" y="5791200"/>
            <a:ext cx="3637935" cy="400110"/>
          </a:xfrm>
          <a:prstGeom prst="rect">
            <a:avLst/>
          </a:prstGeom>
          <a:noFill/>
        </p:spPr>
        <p:txBody>
          <a:bodyPr wrap="square" rtlCol="0">
            <a:spAutoFit/>
          </a:bodyPr>
          <a:lstStyle/>
          <a:p>
            <a:r>
              <a:rPr lang="en-US" sz="1000" dirty="0" smtClean="0">
                <a:solidFill>
                  <a:schemeClr val="accent6">
                    <a:lumMod val="75000"/>
                  </a:schemeClr>
                </a:solidFill>
              </a:rPr>
              <a:t>Hawkeye Main Interface with the new project shown after completion of the QuickStart Wizard.</a:t>
            </a:r>
            <a:endParaRPr lang="en-US" sz="1000" dirty="0">
              <a:solidFill>
                <a:schemeClr val="accent6">
                  <a:lumMod val="75000"/>
                </a:schemeClr>
              </a:solidFill>
            </a:endParaRPr>
          </a:p>
        </p:txBody>
      </p:sp>
      <p:sp>
        <p:nvSpPr>
          <p:cNvPr id="9" name="TextBox 8"/>
          <p:cNvSpPr txBox="1"/>
          <p:nvPr/>
        </p:nvSpPr>
        <p:spPr>
          <a:xfrm>
            <a:off x="914400" y="3124200"/>
            <a:ext cx="1524000" cy="553998"/>
          </a:xfrm>
          <a:prstGeom prst="rect">
            <a:avLst/>
          </a:prstGeom>
          <a:noFill/>
        </p:spPr>
        <p:txBody>
          <a:bodyPr wrap="square" rtlCol="0">
            <a:spAutoFit/>
          </a:bodyPr>
          <a:lstStyle/>
          <a:p>
            <a:r>
              <a:rPr lang="en-US" sz="1000" dirty="0" smtClean="0">
                <a:solidFill>
                  <a:schemeClr val="accent6">
                    <a:lumMod val="75000"/>
                  </a:schemeClr>
                </a:solidFill>
              </a:rPr>
              <a:t>The new project, “X000015280”, is shown here, with all its features.</a:t>
            </a:r>
            <a:endParaRPr lang="en-US" sz="1000" dirty="0">
              <a:solidFill>
                <a:schemeClr val="accent6">
                  <a:lumMod val="75000"/>
                </a:schemeClr>
              </a:solidFill>
            </a:endParaRPr>
          </a:p>
        </p:txBody>
      </p:sp>
      <p:cxnSp>
        <p:nvCxnSpPr>
          <p:cNvPr id="5" name="Straight Arrow Connector 4"/>
          <p:cNvCxnSpPr/>
          <p:nvPr/>
        </p:nvCxnSpPr>
        <p:spPr>
          <a:xfrm>
            <a:off x="2286000" y="3401199"/>
            <a:ext cx="457200" cy="27801"/>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14400" y="3733800"/>
            <a:ext cx="1524000" cy="861774"/>
          </a:xfrm>
          <a:prstGeom prst="rect">
            <a:avLst/>
          </a:prstGeom>
          <a:noFill/>
        </p:spPr>
        <p:txBody>
          <a:bodyPr wrap="square" rtlCol="0">
            <a:spAutoFit/>
          </a:bodyPr>
          <a:lstStyle/>
          <a:p>
            <a:r>
              <a:rPr lang="en-US" sz="1000" dirty="0" smtClean="0">
                <a:solidFill>
                  <a:schemeClr val="accent6">
                    <a:lumMod val="75000"/>
                  </a:schemeClr>
                </a:solidFill>
              </a:rPr>
              <a:t>The experiment map feature, “project_map”, is opened by default and displayed in the workspace area as a tab.</a:t>
            </a:r>
            <a:endParaRPr lang="en-US" sz="1000" dirty="0">
              <a:solidFill>
                <a:schemeClr val="accent6">
                  <a:lumMod val="75000"/>
                </a:schemeClr>
              </a:solidFill>
            </a:endParaRPr>
          </a:p>
        </p:txBody>
      </p:sp>
      <p:sp>
        <p:nvSpPr>
          <p:cNvPr id="12" name="TextBox 11"/>
          <p:cNvSpPr txBox="1"/>
          <p:nvPr/>
        </p:nvSpPr>
        <p:spPr>
          <a:xfrm>
            <a:off x="914400" y="4724400"/>
            <a:ext cx="1524000" cy="553998"/>
          </a:xfrm>
          <a:prstGeom prst="rect">
            <a:avLst/>
          </a:prstGeom>
          <a:noFill/>
        </p:spPr>
        <p:txBody>
          <a:bodyPr wrap="square" rtlCol="0">
            <a:spAutoFit/>
          </a:bodyPr>
          <a:lstStyle/>
          <a:p>
            <a:r>
              <a:rPr lang="en-US" sz="1000" dirty="0" smtClean="0">
                <a:solidFill>
                  <a:schemeClr val="accent6">
                    <a:lumMod val="75000"/>
                  </a:schemeClr>
                </a:solidFill>
              </a:rPr>
              <a:t>Some basic information about the current feature is shown here.</a:t>
            </a:r>
            <a:endParaRPr lang="en-US" sz="1000" dirty="0">
              <a:solidFill>
                <a:schemeClr val="accent6">
                  <a:lumMod val="75000"/>
                </a:schemeClr>
              </a:solidFill>
            </a:endParaRPr>
          </a:p>
        </p:txBody>
      </p:sp>
      <p:cxnSp>
        <p:nvCxnSpPr>
          <p:cNvPr id="13" name="Straight Arrow Connector 12"/>
          <p:cNvCxnSpPr/>
          <p:nvPr/>
        </p:nvCxnSpPr>
        <p:spPr>
          <a:xfrm flipV="1">
            <a:off x="2229465" y="3657600"/>
            <a:ext cx="589935" cy="3048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229465" y="3460376"/>
            <a:ext cx="1656735" cy="502024"/>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286000" y="4800603"/>
            <a:ext cx="685800" cy="152397"/>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960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About this Guide</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This guide will…</a:t>
            </a:r>
          </a:p>
          <a:p>
            <a:pPr>
              <a:buBlip>
                <a:blip r:embed="rId2"/>
              </a:buBlip>
            </a:pPr>
            <a:r>
              <a:rPr lang="en-US" dirty="0" smtClean="0"/>
              <a:t>document the steps necessary to install and set up Hawkeye on your computer</a:t>
            </a:r>
          </a:p>
          <a:p>
            <a:pPr>
              <a:buBlip>
                <a:blip r:embed="rId2"/>
              </a:buBlip>
            </a:pPr>
            <a:r>
              <a:rPr lang="en-US" dirty="0" smtClean="0"/>
              <a:t>walk you through creating a new project (using the QuickStart Wizard) and opening an existing project</a:t>
            </a:r>
          </a:p>
          <a:p>
            <a:pPr>
              <a:buBlip>
                <a:blip r:embed="rId2"/>
              </a:buBlip>
            </a:pPr>
            <a:r>
              <a:rPr lang="en-US" dirty="0" smtClean="0"/>
              <a:t>show you how to view and score crystallization experiments</a:t>
            </a:r>
          </a:p>
          <a:p>
            <a:pPr>
              <a:buBlip>
                <a:blip r:embed="rId2"/>
              </a:buBlip>
            </a:pPr>
            <a:r>
              <a:rPr lang="en-US" dirty="0" smtClean="0"/>
              <a:t>look at several ways to save your projects and export results for use outside of Hawkeye</a:t>
            </a:r>
          </a:p>
          <a:p>
            <a:pPr>
              <a:buBlip>
                <a:blip r:embed="rId2"/>
              </a:buBlip>
            </a:pPr>
            <a:endParaRPr lang="en-US" dirty="0" smtClean="0"/>
          </a:p>
          <a:p>
            <a:pPr>
              <a:buBlip>
                <a:blip r:embed="rId2"/>
              </a:buBlip>
            </a:pPr>
            <a:endParaRPr lang="en-US" dirty="0" smtClean="0"/>
          </a:p>
        </p:txBody>
      </p:sp>
    </p:spTree>
    <p:extLst>
      <p:ext uri="{BB962C8B-B14F-4D97-AF65-F5344CB8AC3E}">
        <p14:creationId xmlns:p14="http://schemas.microsoft.com/office/powerpoint/2010/main" val="1426621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What is an Experiment?</a:t>
            </a:r>
            <a:endParaRPr lang="en-US" dirty="0"/>
          </a:p>
        </p:txBody>
      </p:sp>
      <p:sp>
        <p:nvSpPr>
          <p:cNvPr id="3" name="Content Placeholder 2"/>
          <p:cNvSpPr>
            <a:spLocks noGrp="1"/>
          </p:cNvSpPr>
          <p:nvPr>
            <p:ph idx="1"/>
          </p:nvPr>
        </p:nvSpPr>
        <p:spPr>
          <a:xfrm>
            <a:off x="457200" y="1600201"/>
            <a:ext cx="8229600" cy="2971799"/>
          </a:xfrm>
        </p:spPr>
        <p:txBody>
          <a:bodyPr>
            <a:normAutofit fontScale="70000" lnSpcReduction="20000"/>
          </a:bodyPr>
          <a:lstStyle/>
          <a:p>
            <a:pPr marL="0" indent="0">
              <a:buNone/>
            </a:pPr>
            <a:r>
              <a:rPr lang="en-US" sz="2000" dirty="0" smtClean="0"/>
              <a:t>Before we look at the experiment map, it is important to clarify what we mean by an “experiment”.</a:t>
            </a:r>
            <a:br>
              <a:rPr lang="en-US" sz="2000" dirty="0" smtClean="0"/>
            </a:br>
            <a:r>
              <a:rPr lang="en-US" sz="2000" dirty="0" smtClean="0"/>
              <a:t>In our terms, an experiment is defined as:</a:t>
            </a:r>
          </a:p>
          <a:p>
            <a:pPr marL="0" indent="0" algn="ctr">
              <a:buNone/>
            </a:pPr>
            <a:r>
              <a:rPr lang="en-US" sz="2000" b="1" dirty="0" smtClean="0">
                <a:latin typeface="Franklin Gothic Demi Cond" panose="020B0706030402020204" pitchFamily="34" charset="0"/>
              </a:rPr>
              <a:t>1 protein sample + 1 cocktail</a:t>
            </a:r>
            <a:br>
              <a:rPr lang="en-US" sz="2000" b="1" dirty="0" smtClean="0">
                <a:latin typeface="Franklin Gothic Demi Cond" panose="020B0706030402020204" pitchFamily="34" charset="0"/>
              </a:rPr>
            </a:br>
            <a:r>
              <a:rPr lang="en-US" sz="2000" b="1" dirty="0" smtClean="0">
                <a:latin typeface="Franklin Gothic Demi Cond" panose="020B0706030402020204" pitchFamily="34" charset="0"/>
              </a:rPr>
              <a:t>inside</a:t>
            </a:r>
            <a:br>
              <a:rPr lang="en-US" sz="2000" b="1" dirty="0" smtClean="0">
                <a:latin typeface="Franklin Gothic Demi Cond" panose="020B0706030402020204" pitchFamily="34" charset="0"/>
              </a:rPr>
            </a:br>
            <a:r>
              <a:rPr lang="en-US" sz="2000" b="1" dirty="0" smtClean="0">
                <a:latin typeface="Franklin Gothic Demi Cond" panose="020B0706030402020204" pitchFamily="34" charset="0"/>
              </a:rPr>
              <a:t>1 well of a particular plate</a:t>
            </a:r>
            <a:r>
              <a:rPr lang="en-US" sz="2000" b="1" dirty="0">
                <a:latin typeface="Franklin Gothic Demi Cond" panose="020B0706030402020204" pitchFamily="34" charset="0"/>
              </a:rPr>
              <a:t/>
            </a:r>
            <a:br>
              <a:rPr lang="en-US" sz="2000" b="1" dirty="0">
                <a:latin typeface="Franklin Gothic Demi Cond" panose="020B0706030402020204" pitchFamily="34" charset="0"/>
              </a:rPr>
            </a:br>
            <a:r>
              <a:rPr lang="en-US" sz="2000" b="1" dirty="0" smtClean="0">
                <a:latin typeface="Franklin Gothic Demi Cond" panose="020B0706030402020204" pitchFamily="34" charset="0"/>
              </a:rPr>
              <a:t>over a set time</a:t>
            </a:r>
            <a:br>
              <a:rPr lang="en-US" sz="2000" b="1" dirty="0" smtClean="0">
                <a:latin typeface="Franklin Gothic Demi Cond" panose="020B0706030402020204" pitchFamily="34" charset="0"/>
              </a:rPr>
            </a:br>
            <a:r>
              <a:rPr lang="en-US" sz="2000" b="1" dirty="0" smtClean="0">
                <a:latin typeface="Franklin Gothic Demi Cond" panose="020B0706030402020204" pitchFamily="34" charset="0"/>
              </a:rPr>
              <a:t>(other conditions or variables may apply).</a:t>
            </a:r>
          </a:p>
          <a:p>
            <a:pPr marL="0" indent="0" algn="ctr">
              <a:buNone/>
            </a:pPr>
            <a:endParaRPr lang="en-US" sz="2000" b="1" dirty="0">
              <a:latin typeface="Franklin Gothic Demi Cond" panose="020B0706030402020204" pitchFamily="34" charset="0"/>
            </a:endParaRPr>
          </a:p>
          <a:p>
            <a:pPr marL="0" indent="0">
              <a:buNone/>
            </a:pPr>
            <a:r>
              <a:rPr lang="en-US" sz="2100" dirty="0" smtClean="0"/>
              <a:t>In Hawkeye, you will sometimes see an experiment identified by a unique combination of its plate name and position within the plate (well position); this is the </a:t>
            </a:r>
            <a:r>
              <a:rPr lang="en-US" sz="2100" i="1" dirty="0" smtClean="0"/>
              <a:t>experiment ID</a:t>
            </a:r>
            <a:r>
              <a:rPr lang="en-US" sz="2100" dirty="0" smtClean="0"/>
              <a:t>. For example:</a:t>
            </a:r>
          </a:p>
          <a:p>
            <a:pPr marL="0" indent="0" algn="ctr">
              <a:buNone/>
            </a:pPr>
            <a:r>
              <a:rPr lang="en-US" sz="2100" b="1" dirty="0">
                <a:latin typeface="Franklin Gothic Demi Cond" panose="020B0706030402020204" pitchFamily="34" charset="0"/>
              </a:rPr>
              <a:t>X000015280.0001</a:t>
            </a:r>
          </a:p>
          <a:p>
            <a:pPr marL="0" indent="0">
              <a:buNone/>
            </a:pPr>
            <a:endParaRPr lang="en-US" sz="2100" dirty="0"/>
          </a:p>
          <a:p>
            <a:pPr marL="0" indent="0">
              <a:buNone/>
            </a:pPr>
            <a:r>
              <a:rPr lang="en-US" sz="2100" dirty="0"/>
              <a:t>Over </a:t>
            </a:r>
            <a:r>
              <a:rPr lang="en-US" sz="2000" dirty="0" smtClean="0"/>
              <a:t>time, the plate is imaged (read) several times, resulting in several images of each experiment.</a:t>
            </a:r>
          </a:p>
        </p:txBody>
      </p:sp>
      <p:sp>
        <p:nvSpPr>
          <p:cNvPr id="7" name="TextBox 6"/>
          <p:cNvSpPr txBox="1"/>
          <p:nvPr/>
        </p:nvSpPr>
        <p:spPr>
          <a:xfrm>
            <a:off x="1676400" y="5792467"/>
            <a:ext cx="5791200" cy="400110"/>
          </a:xfrm>
          <a:prstGeom prst="rect">
            <a:avLst/>
          </a:prstGeom>
          <a:noFill/>
        </p:spPr>
        <p:txBody>
          <a:bodyPr wrap="square" rtlCol="0">
            <a:spAutoFit/>
          </a:bodyPr>
          <a:lstStyle/>
          <a:p>
            <a:pPr algn="ctr"/>
            <a:r>
              <a:rPr lang="en-US" sz="1000" dirty="0" smtClean="0">
                <a:solidFill>
                  <a:schemeClr val="accent6">
                    <a:lumMod val="75000"/>
                  </a:schemeClr>
                </a:solidFill>
              </a:rPr>
              <a:t>Five standard images taken at different time points, along with </a:t>
            </a:r>
            <a:r>
              <a:rPr lang="en-US" sz="1000" i="1" dirty="0" smtClean="0">
                <a:solidFill>
                  <a:schemeClr val="accent6">
                    <a:lumMod val="75000"/>
                  </a:schemeClr>
                </a:solidFill>
              </a:rPr>
              <a:t>ultraviolet</a:t>
            </a:r>
            <a:r>
              <a:rPr lang="en-US" sz="1000" dirty="0" smtClean="0">
                <a:solidFill>
                  <a:schemeClr val="accent6">
                    <a:lumMod val="75000"/>
                  </a:schemeClr>
                </a:solidFill>
              </a:rPr>
              <a:t> (UVT) and</a:t>
            </a:r>
            <a:br>
              <a:rPr lang="en-US" sz="1000" dirty="0" smtClean="0">
                <a:solidFill>
                  <a:schemeClr val="accent6">
                    <a:lumMod val="75000"/>
                  </a:schemeClr>
                </a:solidFill>
              </a:rPr>
            </a:br>
            <a:r>
              <a:rPr lang="en-US" sz="1000" i="1" dirty="0" smtClean="0">
                <a:solidFill>
                  <a:schemeClr val="accent6">
                    <a:lumMod val="75000"/>
                  </a:schemeClr>
                </a:solidFill>
              </a:rPr>
              <a:t>second harmonic generation</a:t>
            </a:r>
            <a:r>
              <a:rPr lang="en-US" sz="1000" dirty="0" smtClean="0">
                <a:solidFill>
                  <a:schemeClr val="accent6">
                    <a:lumMod val="75000"/>
                  </a:schemeClr>
                </a:solidFill>
              </a:rPr>
              <a:t> (SHG) images, of a crystal-producing experiment.</a:t>
            </a:r>
            <a:endParaRPr lang="en-US" sz="1000" dirty="0">
              <a:solidFill>
                <a:schemeClr val="accent6">
                  <a:lumMod val="75000"/>
                </a:schemeClr>
              </a:solidFill>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22" y="4648200"/>
            <a:ext cx="8063878" cy="115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9057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The Experiment Map</a:t>
            </a:r>
            <a:endParaRPr lang="en-US" dirty="0"/>
          </a:p>
        </p:txBody>
      </p:sp>
      <p:sp>
        <p:nvSpPr>
          <p:cNvPr id="3" name="Content Placeholder 2"/>
          <p:cNvSpPr>
            <a:spLocks noGrp="1"/>
          </p:cNvSpPr>
          <p:nvPr>
            <p:ph idx="1"/>
          </p:nvPr>
        </p:nvSpPr>
        <p:spPr>
          <a:xfrm>
            <a:off x="457200" y="1600201"/>
            <a:ext cx="8229600" cy="685799"/>
          </a:xfrm>
        </p:spPr>
        <p:txBody>
          <a:bodyPr>
            <a:normAutofit lnSpcReduction="10000"/>
          </a:bodyPr>
          <a:lstStyle/>
          <a:p>
            <a:pPr marL="0" indent="0">
              <a:buNone/>
            </a:pPr>
            <a:r>
              <a:rPr lang="en-US" sz="2000" dirty="0" smtClean="0"/>
              <a:t>An experiment map is a visual arrangement of cells, in which each cell represents an experiment.</a:t>
            </a:r>
          </a:p>
        </p:txBody>
      </p:sp>
      <p:sp>
        <p:nvSpPr>
          <p:cNvPr id="7" name="TextBox 6"/>
          <p:cNvSpPr txBox="1"/>
          <p:nvPr/>
        </p:nvSpPr>
        <p:spPr>
          <a:xfrm>
            <a:off x="2133600" y="5792467"/>
            <a:ext cx="4876800" cy="400110"/>
          </a:xfrm>
          <a:prstGeom prst="rect">
            <a:avLst/>
          </a:prstGeom>
          <a:noFill/>
        </p:spPr>
        <p:txBody>
          <a:bodyPr wrap="square" rtlCol="0">
            <a:spAutoFit/>
          </a:bodyPr>
          <a:lstStyle/>
          <a:p>
            <a:r>
              <a:rPr lang="en-US" sz="1000" dirty="0" smtClean="0">
                <a:solidFill>
                  <a:schemeClr val="accent6">
                    <a:lumMod val="75000"/>
                  </a:schemeClr>
                </a:solidFill>
              </a:rPr>
              <a:t>An experiment map. By default, maps created by the QuickStart Wizard contain</a:t>
            </a:r>
            <a:br>
              <a:rPr lang="en-US" sz="1000" dirty="0" smtClean="0">
                <a:solidFill>
                  <a:schemeClr val="accent6">
                    <a:lumMod val="75000"/>
                  </a:schemeClr>
                </a:solidFill>
              </a:rPr>
            </a:br>
            <a:r>
              <a:rPr lang="en-US" sz="1000" dirty="0" smtClean="0">
                <a:solidFill>
                  <a:schemeClr val="accent6">
                    <a:lumMod val="75000"/>
                  </a:schemeClr>
                </a:solidFill>
              </a:rPr>
              <a:t>96 cells per page (12 × 8)—the same layout used by the earlier </a:t>
            </a:r>
            <a:r>
              <a:rPr lang="en-US" sz="1000" i="1" dirty="0" err="1" smtClean="0">
                <a:solidFill>
                  <a:schemeClr val="accent6">
                    <a:lumMod val="75000"/>
                  </a:schemeClr>
                </a:solidFill>
              </a:rPr>
              <a:t>Macroscope</a:t>
            </a:r>
            <a:r>
              <a:rPr lang="en-US" sz="1000" dirty="0" smtClean="0">
                <a:solidFill>
                  <a:schemeClr val="accent6">
                    <a:lumMod val="75000"/>
                  </a:schemeClr>
                </a:solidFill>
              </a:rPr>
              <a:t> programs.</a:t>
            </a:r>
            <a:endParaRPr lang="en-US" sz="1000" dirty="0">
              <a:solidFill>
                <a:schemeClr val="accent6">
                  <a:lumMod val="75000"/>
                </a:schemeClr>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7" y="2438400"/>
            <a:ext cx="4772026" cy="336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4391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Experiment Map Controls</a:t>
            </a:r>
            <a:endParaRPr lang="en-US" dirty="0"/>
          </a:p>
        </p:txBody>
      </p:sp>
      <p:sp>
        <p:nvSpPr>
          <p:cNvPr id="3" name="Content Placeholder 2"/>
          <p:cNvSpPr>
            <a:spLocks noGrp="1"/>
          </p:cNvSpPr>
          <p:nvPr>
            <p:ph idx="1"/>
          </p:nvPr>
        </p:nvSpPr>
        <p:spPr>
          <a:xfrm>
            <a:off x="457200" y="1600201"/>
            <a:ext cx="8229600" cy="685799"/>
          </a:xfrm>
        </p:spPr>
        <p:txBody>
          <a:bodyPr>
            <a:normAutofit lnSpcReduction="10000"/>
          </a:bodyPr>
          <a:lstStyle/>
          <a:p>
            <a:pPr marL="0" indent="0">
              <a:buNone/>
            </a:pPr>
            <a:r>
              <a:rPr lang="en-US" sz="2000" dirty="0" smtClean="0"/>
              <a:t>At the top of the experiment map are controls for changing the current page, as well as selecting the index of the images to display for each experiment.</a:t>
            </a:r>
          </a:p>
        </p:txBody>
      </p:sp>
      <p:sp>
        <p:nvSpPr>
          <p:cNvPr id="7" name="TextBox 6"/>
          <p:cNvSpPr txBox="1"/>
          <p:nvPr/>
        </p:nvSpPr>
        <p:spPr>
          <a:xfrm>
            <a:off x="2495550" y="5697379"/>
            <a:ext cx="4152900" cy="246221"/>
          </a:xfrm>
          <a:prstGeom prst="rect">
            <a:avLst/>
          </a:prstGeom>
          <a:noFill/>
        </p:spPr>
        <p:txBody>
          <a:bodyPr wrap="square" rtlCol="0">
            <a:spAutoFit/>
          </a:bodyPr>
          <a:lstStyle/>
          <a:p>
            <a:pPr algn="ctr"/>
            <a:r>
              <a:rPr lang="en-US" sz="1000" dirty="0" smtClean="0">
                <a:solidFill>
                  <a:schemeClr val="accent6">
                    <a:lumMod val="75000"/>
                  </a:schemeClr>
                </a:solidFill>
              </a:rPr>
              <a:t>Controls appear at the top of each experiment map.</a:t>
            </a:r>
            <a:endParaRPr lang="en-US" sz="1000" dirty="0">
              <a:solidFill>
                <a:schemeClr val="accent6">
                  <a:lumMod val="75000"/>
                </a:scheme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4028996"/>
            <a:ext cx="4152900" cy="166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33400" y="2514600"/>
            <a:ext cx="3200400" cy="553998"/>
          </a:xfrm>
          <a:prstGeom prst="rect">
            <a:avLst/>
          </a:prstGeom>
          <a:noFill/>
        </p:spPr>
        <p:txBody>
          <a:bodyPr wrap="square" rtlCol="0">
            <a:spAutoFit/>
          </a:bodyPr>
          <a:lstStyle/>
          <a:p>
            <a:r>
              <a:rPr lang="en-US" sz="1000" dirty="0" smtClean="0">
                <a:solidFill>
                  <a:schemeClr val="accent6">
                    <a:lumMod val="75000"/>
                  </a:schemeClr>
                </a:solidFill>
              </a:rPr>
              <a:t>Use the page selector to select any page of experiments. Since this map has pages of 96 experiments, the first page contains the 1</a:t>
            </a:r>
            <a:r>
              <a:rPr lang="en-US" sz="1000" baseline="30000" dirty="0" smtClean="0">
                <a:solidFill>
                  <a:schemeClr val="accent6">
                    <a:lumMod val="75000"/>
                  </a:schemeClr>
                </a:solidFill>
              </a:rPr>
              <a:t>st </a:t>
            </a:r>
            <a:r>
              <a:rPr lang="en-US" sz="1000" dirty="0" smtClean="0">
                <a:solidFill>
                  <a:schemeClr val="accent6">
                    <a:lumMod val="75000"/>
                  </a:schemeClr>
                </a:solidFill>
              </a:rPr>
              <a:t>- 96</a:t>
            </a:r>
            <a:r>
              <a:rPr lang="en-US" sz="1000" baseline="30000" dirty="0" smtClean="0">
                <a:solidFill>
                  <a:schemeClr val="accent6">
                    <a:lumMod val="75000"/>
                  </a:schemeClr>
                </a:solidFill>
              </a:rPr>
              <a:t>th</a:t>
            </a:r>
            <a:r>
              <a:rPr lang="en-US" sz="1000" dirty="0" smtClean="0">
                <a:solidFill>
                  <a:schemeClr val="accent6">
                    <a:lumMod val="75000"/>
                  </a:schemeClr>
                </a:solidFill>
              </a:rPr>
              <a:t> experiments in the dataset.</a:t>
            </a:r>
            <a:endParaRPr lang="en-US" sz="1000" dirty="0">
              <a:solidFill>
                <a:schemeClr val="accent6">
                  <a:lumMod val="75000"/>
                </a:schemeClr>
              </a:solidFill>
            </a:endParaRPr>
          </a:p>
        </p:txBody>
      </p:sp>
      <p:sp>
        <p:nvSpPr>
          <p:cNvPr id="9" name="TextBox 8"/>
          <p:cNvSpPr txBox="1"/>
          <p:nvPr/>
        </p:nvSpPr>
        <p:spPr>
          <a:xfrm>
            <a:off x="2770450" y="3328432"/>
            <a:ext cx="761999" cy="246221"/>
          </a:xfrm>
          <a:prstGeom prst="rect">
            <a:avLst/>
          </a:prstGeom>
          <a:noFill/>
        </p:spPr>
        <p:txBody>
          <a:bodyPr wrap="square" rtlCol="0">
            <a:spAutoFit/>
          </a:bodyPr>
          <a:lstStyle/>
          <a:p>
            <a:r>
              <a:rPr lang="en-US" sz="1000" dirty="0" smtClean="0">
                <a:solidFill>
                  <a:schemeClr val="accent6">
                    <a:lumMod val="75000"/>
                  </a:schemeClr>
                </a:solidFill>
              </a:rPr>
              <a:t>First page</a:t>
            </a:r>
            <a:endParaRPr lang="en-US" sz="1000" dirty="0">
              <a:solidFill>
                <a:schemeClr val="accent6">
                  <a:lumMod val="75000"/>
                </a:schemeClr>
              </a:solidFill>
            </a:endParaRPr>
          </a:p>
        </p:txBody>
      </p:sp>
      <p:sp>
        <p:nvSpPr>
          <p:cNvPr id="10" name="TextBox 9"/>
          <p:cNvSpPr txBox="1"/>
          <p:nvPr/>
        </p:nvSpPr>
        <p:spPr>
          <a:xfrm>
            <a:off x="4343400" y="3576939"/>
            <a:ext cx="685800" cy="246221"/>
          </a:xfrm>
          <a:prstGeom prst="rect">
            <a:avLst/>
          </a:prstGeom>
          <a:noFill/>
        </p:spPr>
        <p:txBody>
          <a:bodyPr wrap="square" rtlCol="0">
            <a:spAutoFit/>
          </a:bodyPr>
          <a:lstStyle/>
          <a:p>
            <a:r>
              <a:rPr lang="en-US" sz="1000" dirty="0" smtClean="0">
                <a:solidFill>
                  <a:schemeClr val="accent6">
                    <a:lumMod val="75000"/>
                  </a:schemeClr>
                </a:solidFill>
              </a:rPr>
              <a:t>Last page</a:t>
            </a:r>
            <a:endParaRPr lang="en-US" sz="1000" dirty="0">
              <a:solidFill>
                <a:schemeClr val="accent6">
                  <a:lumMod val="75000"/>
                </a:schemeClr>
              </a:solidFill>
            </a:endParaRPr>
          </a:p>
        </p:txBody>
      </p:sp>
      <p:sp>
        <p:nvSpPr>
          <p:cNvPr id="11" name="TextBox 10"/>
          <p:cNvSpPr txBox="1"/>
          <p:nvPr/>
        </p:nvSpPr>
        <p:spPr>
          <a:xfrm>
            <a:off x="3217882" y="3576939"/>
            <a:ext cx="1031835" cy="246221"/>
          </a:xfrm>
          <a:prstGeom prst="rect">
            <a:avLst/>
          </a:prstGeom>
          <a:noFill/>
        </p:spPr>
        <p:txBody>
          <a:bodyPr wrap="square" rtlCol="0">
            <a:spAutoFit/>
          </a:bodyPr>
          <a:lstStyle/>
          <a:p>
            <a:r>
              <a:rPr lang="en-US" sz="1000" dirty="0" smtClean="0">
                <a:solidFill>
                  <a:schemeClr val="accent6">
                    <a:lumMod val="75000"/>
                  </a:schemeClr>
                </a:solidFill>
              </a:rPr>
              <a:t>Previous page</a:t>
            </a:r>
            <a:endParaRPr lang="en-US" sz="1000" dirty="0">
              <a:solidFill>
                <a:schemeClr val="accent6">
                  <a:lumMod val="75000"/>
                </a:schemeClr>
              </a:solidFill>
            </a:endParaRPr>
          </a:p>
        </p:txBody>
      </p:sp>
      <p:sp>
        <p:nvSpPr>
          <p:cNvPr id="12" name="TextBox 11"/>
          <p:cNvSpPr txBox="1"/>
          <p:nvPr/>
        </p:nvSpPr>
        <p:spPr>
          <a:xfrm>
            <a:off x="3810000" y="3328431"/>
            <a:ext cx="1031835" cy="246221"/>
          </a:xfrm>
          <a:prstGeom prst="rect">
            <a:avLst/>
          </a:prstGeom>
          <a:noFill/>
        </p:spPr>
        <p:txBody>
          <a:bodyPr wrap="square" rtlCol="0">
            <a:spAutoFit/>
          </a:bodyPr>
          <a:lstStyle/>
          <a:p>
            <a:r>
              <a:rPr lang="en-US" sz="1000" dirty="0" smtClean="0">
                <a:solidFill>
                  <a:schemeClr val="accent6">
                    <a:lumMod val="75000"/>
                  </a:schemeClr>
                </a:solidFill>
              </a:rPr>
              <a:t>Next page</a:t>
            </a:r>
            <a:endParaRPr lang="en-US" sz="1000" dirty="0">
              <a:solidFill>
                <a:schemeClr val="accent6">
                  <a:lumMod val="75000"/>
                </a:schemeClr>
              </a:solidFill>
            </a:endParaRPr>
          </a:p>
        </p:txBody>
      </p:sp>
      <p:cxnSp>
        <p:nvCxnSpPr>
          <p:cNvPr id="13" name="Straight Arrow Connector 12"/>
          <p:cNvCxnSpPr/>
          <p:nvPr/>
        </p:nvCxnSpPr>
        <p:spPr>
          <a:xfrm>
            <a:off x="3078143" y="3549705"/>
            <a:ext cx="579457" cy="717495"/>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545229" y="3795359"/>
            <a:ext cx="417171" cy="471841"/>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4800" y="3521904"/>
            <a:ext cx="134917" cy="74529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495800" y="3793601"/>
            <a:ext cx="76200" cy="47359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828800" y="3040797"/>
            <a:ext cx="762000" cy="1226403"/>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5334000" y="3200400"/>
            <a:ext cx="114300" cy="10668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640725" y="2743200"/>
            <a:ext cx="1695449" cy="553998"/>
          </a:xfrm>
          <a:prstGeom prst="rect">
            <a:avLst/>
          </a:prstGeom>
          <a:noFill/>
        </p:spPr>
        <p:txBody>
          <a:bodyPr wrap="square" rtlCol="0">
            <a:spAutoFit/>
          </a:bodyPr>
          <a:lstStyle/>
          <a:p>
            <a:r>
              <a:rPr lang="en-US" sz="1000" dirty="0" smtClean="0">
                <a:solidFill>
                  <a:schemeClr val="accent6">
                    <a:lumMod val="75000"/>
                  </a:schemeClr>
                </a:solidFill>
              </a:rPr>
              <a:t>Select the current read index (image) to display for all experiments.</a:t>
            </a:r>
            <a:endParaRPr lang="en-US" sz="1000" dirty="0">
              <a:solidFill>
                <a:schemeClr val="accent6">
                  <a:lumMod val="75000"/>
                </a:schemeClr>
              </a:solidFill>
            </a:endParaRPr>
          </a:p>
        </p:txBody>
      </p:sp>
      <p:sp>
        <p:nvSpPr>
          <p:cNvPr id="27" name="TextBox 26"/>
          <p:cNvSpPr txBox="1"/>
          <p:nvPr/>
        </p:nvSpPr>
        <p:spPr>
          <a:xfrm>
            <a:off x="5943600" y="3581400"/>
            <a:ext cx="1219200" cy="246221"/>
          </a:xfrm>
          <a:prstGeom prst="rect">
            <a:avLst/>
          </a:prstGeom>
          <a:noFill/>
        </p:spPr>
        <p:txBody>
          <a:bodyPr wrap="square" rtlCol="0">
            <a:spAutoFit/>
          </a:bodyPr>
          <a:lstStyle/>
          <a:p>
            <a:r>
              <a:rPr lang="en-US" sz="1000" dirty="0" smtClean="0">
                <a:solidFill>
                  <a:schemeClr val="accent6">
                    <a:lumMod val="75000"/>
                  </a:schemeClr>
                </a:solidFill>
              </a:rPr>
              <a:t>Additional Settings</a:t>
            </a:r>
            <a:endParaRPr lang="en-US" sz="1000" dirty="0">
              <a:solidFill>
                <a:schemeClr val="accent6">
                  <a:lumMod val="75000"/>
                </a:schemeClr>
              </a:solidFill>
            </a:endParaRPr>
          </a:p>
        </p:txBody>
      </p:sp>
      <p:cxnSp>
        <p:nvCxnSpPr>
          <p:cNvPr id="28" name="Straight Arrow Connector 27"/>
          <p:cNvCxnSpPr/>
          <p:nvPr/>
        </p:nvCxnSpPr>
        <p:spPr>
          <a:xfrm flipH="1">
            <a:off x="6248400" y="3798062"/>
            <a:ext cx="76200" cy="47359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332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Using the Map</a:t>
            </a:r>
            <a:endParaRPr lang="en-US" dirty="0"/>
          </a:p>
        </p:txBody>
      </p:sp>
      <p:sp>
        <p:nvSpPr>
          <p:cNvPr id="3" name="Content Placeholder 2"/>
          <p:cNvSpPr>
            <a:spLocks noGrp="1"/>
          </p:cNvSpPr>
          <p:nvPr>
            <p:ph idx="1"/>
          </p:nvPr>
        </p:nvSpPr>
        <p:spPr>
          <a:xfrm>
            <a:off x="457200" y="1600201"/>
            <a:ext cx="8229600" cy="685799"/>
          </a:xfrm>
        </p:spPr>
        <p:txBody>
          <a:bodyPr>
            <a:normAutofit fontScale="85000" lnSpcReduction="10000"/>
          </a:bodyPr>
          <a:lstStyle/>
          <a:p>
            <a:pPr marL="0" indent="0">
              <a:buNone/>
            </a:pPr>
            <a:r>
              <a:rPr lang="en-US" sz="2000" dirty="0" smtClean="0"/>
              <a:t>The experiment map can be used to quickly look over many experiments at a time: either to scan for crystals, or to see what has been viewed, scored, or selected already.</a:t>
            </a:r>
          </a:p>
        </p:txBody>
      </p:sp>
      <p:sp>
        <p:nvSpPr>
          <p:cNvPr id="7" name="TextBox 6"/>
          <p:cNvSpPr txBox="1"/>
          <p:nvPr/>
        </p:nvSpPr>
        <p:spPr>
          <a:xfrm>
            <a:off x="533400" y="5108073"/>
            <a:ext cx="3810000" cy="707886"/>
          </a:xfrm>
          <a:prstGeom prst="rect">
            <a:avLst/>
          </a:prstGeom>
          <a:noFill/>
        </p:spPr>
        <p:txBody>
          <a:bodyPr wrap="square" rtlCol="0">
            <a:spAutoFit/>
          </a:bodyPr>
          <a:lstStyle/>
          <a:p>
            <a:r>
              <a:rPr lang="en-US" sz="1000" dirty="0" smtClean="0">
                <a:solidFill>
                  <a:schemeClr val="accent6">
                    <a:lumMod val="75000"/>
                  </a:schemeClr>
                </a:solidFill>
              </a:rPr>
              <a:t>Some crystals, such as the ones circled here, can be spotted when looking at a page of experiment images—especially on a high-resolution screen. The cells can be zoomed in and out using the mouse wheel.</a:t>
            </a:r>
            <a:endParaRPr lang="en-US" sz="1000" dirty="0">
              <a:solidFill>
                <a:schemeClr val="accent6">
                  <a:lumMod val="75000"/>
                </a:schemeClr>
              </a:solidFill>
            </a:endParaRPr>
          </a:p>
        </p:txBody>
      </p:sp>
      <p:pic>
        <p:nvPicPr>
          <p:cNvPr id="184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286001"/>
            <a:ext cx="3810000" cy="2822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352800" y="2895600"/>
            <a:ext cx="381000" cy="381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2286000"/>
            <a:ext cx="3981162" cy="2819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28"/>
          <p:cNvCxnSpPr>
            <a:endCxn id="4" idx="3"/>
          </p:cNvCxnSpPr>
          <p:nvPr/>
        </p:nvCxnSpPr>
        <p:spPr>
          <a:xfrm flipV="1">
            <a:off x="2667000" y="3220804"/>
            <a:ext cx="741596" cy="196079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648200" y="5105250"/>
            <a:ext cx="3981162" cy="707886"/>
          </a:xfrm>
          <a:prstGeom prst="rect">
            <a:avLst/>
          </a:prstGeom>
          <a:noFill/>
        </p:spPr>
        <p:txBody>
          <a:bodyPr wrap="square" rtlCol="0">
            <a:spAutoFit/>
          </a:bodyPr>
          <a:lstStyle/>
          <a:p>
            <a:r>
              <a:rPr lang="en-US" sz="1000" dirty="0" smtClean="0">
                <a:solidFill>
                  <a:schemeClr val="accent6">
                    <a:lumMod val="75000"/>
                  </a:schemeClr>
                </a:solidFill>
              </a:rPr>
              <a:t>Once full analysis is complete, however, images already scored as crystals can be easily found by their color-coded shading. The “eye” icon in the lower-right corner of some cells indicates that they have been individually inspected at full size.</a:t>
            </a:r>
            <a:endParaRPr lang="en-US" sz="1000" dirty="0">
              <a:solidFill>
                <a:schemeClr val="accent6">
                  <a:lumMod val="75000"/>
                </a:schemeClr>
              </a:solidFill>
            </a:endParaRPr>
          </a:p>
        </p:txBody>
      </p:sp>
    </p:spTree>
    <p:extLst>
      <p:ext uri="{BB962C8B-B14F-4D97-AF65-F5344CB8AC3E}">
        <p14:creationId xmlns:p14="http://schemas.microsoft.com/office/powerpoint/2010/main" val="30449443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Inspecting Individual Experiments</a:t>
            </a:r>
            <a:endParaRPr lang="en-US" dirty="0"/>
          </a:p>
        </p:txBody>
      </p:sp>
      <p:sp>
        <p:nvSpPr>
          <p:cNvPr id="3" name="Content Placeholder 2"/>
          <p:cNvSpPr>
            <a:spLocks noGrp="1"/>
          </p:cNvSpPr>
          <p:nvPr>
            <p:ph idx="1"/>
          </p:nvPr>
        </p:nvSpPr>
        <p:spPr>
          <a:xfrm>
            <a:off x="457200" y="1600201"/>
            <a:ext cx="8229600" cy="685799"/>
          </a:xfrm>
        </p:spPr>
        <p:txBody>
          <a:bodyPr>
            <a:normAutofit fontScale="77500" lnSpcReduction="20000"/>
          </a:bodyPr>
          <a:lstStyle/>
          <a:p>
            <a:pPr marL="0" indent="0">
              <a:buNone/>
            </a:pPr>
            <a:r>
              <a:rPr lang="en-US" sz="2000" dirty="0" smtClean="0"/>
              <a:t>Click any cell in the experiment map to open an Inspector window, which is used for reviewing and scoring individual experiments one at a time. (If you want to review all experiments in order, click the first cell on Page 1.)</a:t>
            </a:r>
          </a:p>
        </p:txBody>
      </p:sp>
      <p:pic>
        <p:nvPicPr>
          <p:cNvPr id="1945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2404831"/>
            <a:ext cx="4038600" cy="2929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Bent Arrow 5"/>
          <p:cNvSpPr/>
          <p:nvPr/>
        </p:nvSpPr>
        <p:spPr>
          <a:xfrm>
            <a:off x="957262" y="3624032"/>
            <a:ext cx="4224338" cy="762000"/>
          </a:xfrm>
          <a:prstGeom prst="bentArrow">
            <a:avLst/>
          </a:prstGeom>
          <a:gradFill flip="none" rotWithShape="1">
            <a:gsLst>
              <a:gs pos="95000">
                <a:srgbClr val="FF0000"/>
              </a:gs>
              <a:gs pos="18000">
                <a:srgbClr val="FF4B4B">
                  <a:alpha val="49804"/>
                </a:srgbClr>
              </a:gs>
              <a:gs pos="48000">
                <a:srgbClr val="FF2F2F">
                  <a:alpha val="69804"/>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46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0311" y="2404830"/>
            <a:ext cx="3370289" cy="289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7750" y="4362219"/>
            <a:ext cx="1714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533400" y="5334000"/>
            <a:ext cx="8077200" cy="400110"/>
          </a:xfrm>
          <a:prstGeom prst="rect">
            <a:avLst/>
          </a:prstGeom>
          <a:noFill/>
        </p:spPr>
        <p:txBody>
          <a:bodyPr wrap="square" rtlCol="0">
            <a:spAutoFit/>
          </a:bodyPr>
          <a:lstStyle/>
          <a:p>
            <a:r>
              <a:rPr lang="en-US" sz="1000" dirty="0" smtClean="0">
                <a:solidFill>
                  <a:schemeClr val="accent6">
                    <a:lumMod val="75000"/>
                  </a:schemeClr>
                </a:solidFill>
              </a:rPr>
              <a:t>Left-click any cell in an experiment map to show that experiment in a new Inspector window. The Inspector displays all images of the experiment, along with a summary of the associated condition data. The user can navigate forward or backward through the dataset to review all experiments sequentially.</a:t>
            </a:r>
            <a:endParaRPr lang="en-US" sz="1000" dirty="0">
              <a:solidFill>
                <a:schemeClr val="accent6">
                  <a:lumMod val="75000"/>
                </a:schemeClr>
              </a:solidFill>
            </a:endParaRPr>
          </a:p>
        </p:txBody>
      </p:sp>
    </p:spTree>
    <p:extLst>
      <p:ext uri="{BB962C8B-B14F-4D97-AF65-F5344CB8AC3E}">
        <p14:creationId xmlns:p14="http://schemas.microsoft.com/office/powerpoint/2010/main" val="18958996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The Inspector</a:t>
            </a:r>
            <a:endParaRPr lang="en-US" dirty="0"/>
          </a:p>
        </p:txBody>
      </p:sp>
      <p:sp>
        <p:nvSpPr>
          <p:cNvPr id="3" name="Content Placeholder 2"/>
          <p:cNvSpPr>
            <a:spLocks noGrp="1"/>
          </p:cNvSpPr>
          <p:nvPr>
            <p:ph idx="1"/>
          </p:nvPr>
        </p:nvSpPr>
        <p:spPr>
          <a:xfrm>
            <a:off x="457200" y="1600201"/>
            <a:ext cx="8229600" cy="685799"/>
          </a:xfrm>
        </p:spPr>
        <p:txBody>
          <a:bodyPr>
            <a:normAutofit lnSpcReduction="10000"/>
          </a:bodyPr>
          <a:lstStyle/>
          <a:p>
            <a:pPr marL="0" indent="0">
              <a:buNone/>
            </a:pPr>
            <a:r>
              <a:rPr lang="en-US" sz="2000" dirty="0" smtClean="0"/>
              <a:t>The Inspector consists of a Main panel (which displays the indexed image of the current experiment) surrounded by 4 auxiliary panels.</a:t>
            </a:r>
          </a:p>
        </p:txBody>
      </p:sp>
      <p:sp>
        <p:nvSpPr>
          <p:cNvPr id="19" name="TextBox 18"/>
          <p:cNvSpPr txBox="1"/>
          <p:nvPr/>
        </p:nvSpPr>
        <p:spPr>
          <a:xfrm>
            <a:off x="838201" y="5964198"/>
            <a:ext cx="7467599" cy="400110"/>
          </a:xfrm>
          <a:prstGeom prst="rect">
            <a:avLst/>
          </a:prstGeom>
          <a:noFill/>
        </p:spPr>
        <p:txBody>
          <a:bodyPr wrap="square" rtlCol="0">
            <a:spAutoFit/>
          </a:bodyPr>
          <a:lstStyle/>
          <a:p>
            <a:r>
              <a:rPr lang="en-US" sz="1000" dirty="0" smtClean="0">
                <a:solidFill>
                  <a:schemeClr val="accent6">
                    <a:lumMod val="75000"/>
                  </a:schemeClr>
                </a:solidFill>
              </a:rPr>
              <a:t>The Inspector consists of a Main panel and 4 auxiliary panels. Panels can dragged with the mouse to reposition them. Moving an auxiliary panel close to an edge of the Main panel will make it “snap” to that edge. Moving the Main panel will also move all auxiliary panels.</a:t>
            </a:r>
            <a:endParaRPr lang="en-US" sz="1000" dirty="0">
              <a:solidFill>
                <a:schemeClr val="accent6">
                  <a:lumMod val="75000"/>
                </a:schemeClr>
              </a:solidFil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8602" y="2669977"/>
            <a:ext cx="3812198"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1371600" y="2611398"/>
            <a:ext cx="1832557" cy="553998"/>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Main</a:t>
            </a:r>
            <a:r>
              <a:rPr lang="en-US" sz="1000" dirty="0" smtClean="0">
                <a:solidFill>
                  <a:schemeClr val="accent6">
                    <a:lumMod val="75000"/>
                  </a:schemeClr>
                </a:solidFill>
              </a:rPr>
              <a:t> panel displays the indexed image of the current experiment at full size.</a:t>
            </a:r>
            <a:endParaRPr lang="en-US" sz="1000" dirty="0">
              <a:solidFill>
                <a:schemeClr val="accent6">
                  <a:lumMod val="75000"/>
                </a:schemeClr>
              </a:solidFill>
            </a:endParaRPr>
          </a:p>
        </p:txBody>
      </p:sp>
      <p:sp>
        <p:nvSpPr>
          <p:cNvPr id="14" name="TextBox 13"/>
          <p:cNvSpPr txBox="1"/>
          <p:nvPr/>
        </p:nvSpPr>
        <p:spPr>
          <a:xfrm>
            <a:off x="838200" y="3525798"/>
            <a:ext cx="1600200" cy="707886"/>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Experiment Info </a:t>
            </a:r>
            <a:r>
              <a:rPr lang="en-US" sz="1000" dirty="0" smtClean="0">
                <a:solidFill>
                  <a:schemeClr val="accent6">
                    <a:lumMod val="75000"/>
                  </a:schemeClr>
                </a:solidFill>
              </a:rPr>
              <a:t>panel displays a summary of the current experiment’s condition data.</a:t>
            </a:r>
            <a:endParaRPr lang="en-US" sz="1000" dirty="0">
              <a:solidFill>
                <a:schemeClr val="accent6">
                  <a:lumMod val="75000"/>
                </a:schemeClr>
              </a:solidFill>
            </a:endParaRPr>
          </a:p>
        </p:txBody>
      </p:sp>
      <p:sp>
        <p:nvSpPr>
          <p:cNvPr id="15" name="TextBox 14"/>
          <p:cNvSpPr txBox="1"/>
          <p:nvPr/>
        </p:nvSpPr>
        <p:spPr>
          <a:xfrm>
            <a:off x="5114949" y="2286000"/>
            <a:ext cx="1819251" cy="553998"/>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Navigator </a:t>
            </a:r>
            <a:r>
              <a:rPr lang="en-US" sz="1000" dirty="0" smtClean="0">
                <a:solidFill>
                  <a:schemeClr val="accent6">
                    <a:lumMod val="75000"/>
                  </a:schemeClr>
                </a:solidFill>
              </a:rPr>
              <a:t>panel contains controls for navigating to other experiments in the dataset.</a:t>
            </a:r>
            <a:endParaRPr lang="en-US" sz="1000" dirty="0">
              <a:solidFill>
                <a:schemeClr val="accent6">
                  <a:lumMod val="75000"/>
                </a:schemeClr>
              </a:solidFill>
            </a:endParaRPr>
          </a:p>
        </p:txBody>
      </p:sp>
      <p:sp>
        <p:nvSpPr>
          <p:cNvPr id="16" name="TextBox 15"/>
          <p:cNvSpPr txBox="1"/>
          <p:nvPr/>
        </p:nvSpPr>
        <p:spPr>
          <a:xfrm>
            <a:off x="6600848" y="3068598"/>
            <a:ext cx="1704952" cy="553998"/>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Tools </a:t>
            </a:r>
            <a:r>
              <a:rPr lang="en-US" sz="1000" dirty="0" smtClean="0">
                <a:solidFill>
                  <a:schemeClr val="accent6">
                    <a:lumMod val="75000"/>
                  </a:schemeClr>
                </a:solidFill>
              </a:rPr>
              <a:t>panel contains tools to assist with reviewing experiment images.</a:t>
            </a:r>
            <a:endParaRPr lang="en-US" sz="1000" dirty="0">
              <a:solidFill>
                <a:schemeClr val="accent6">
                  <a:lumMod val="75000"/>
                </a:schemeClr>
              </a:solidFill>
            </a:endParaRPr>
          </a:p>
        </p:txBody>
      </p:sp>
      <p:sp>
        <p:nvSpPr>
          <p:cNvPr id="17" name="TextBox 16"/>
          <p:cNvSpPr txBox="1"/>
          <p:nvPr/>
        </p:nvSpPr>
        <p:spPr>
          <a:xfrm>
            <a:off x="6477000" y="5049798"/>
            <a:ext cx="1752600" cy="553998"/>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Read Images </a:t>
            </a:r>
            <a:r>
              <a:rPr lang="en-US" sz="1000" dirty="0" smtClean="0">
                <a:solidFill>
                  <a:schemeClr val="accent6">
                    <a:lumMod val="75000"/>
                  </a:schemeClr>
                </a:solidFill>
              </a:rPr>
              <a:t>panel displays all time point images for the current experiment.</a:t>
            </a:r>
            <a:endParaRPr lang="en-US" sz="1000" dirty="0">
              <a:solidFill>
                <a:schemeClr val="accent6">
                  <a:lumMod val="75000"/>
                </a:schemeClr>
              </a:solidFill>
            </a:endParaRPr>
          </a:p>
        </p:txBody>
      </p:sp>
      <p:cxnSp>
        <p:nvCxnSpPr>
          <p:cNvPr id="18" name="Straight Arrow Connector 17"/>
          <p:cNvCxnSpPr/>
          <p:nvPr/>
        </p:nvCxnSpPr>
        <p:spPr>
          <a:xfrm>
            <a:off x="2057400" y="3907645"/>
            <a:ext cx="531202" cy="151553"/>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819400" y="2986849"/>
            <a:ext cx="685800" cy="46274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4876800" y="2515732"/>
            <a:ext cx="304800" cy="32426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400800" y="3345597"/>
            <a:ext cx="243671" cy="180201"/>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096000" y="5202198"/>
            <a:ext cx="426635" cy="17381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0377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Inspector: Main Panel</a:t>
            </a:r>
            <a:endParaRPr lang="en-US" dirty="0"/>
          </a:p>
        </p:txBody>
      </p:sp>
      <p:sp>
        <p:nvSpPr>
          <p:cNvPr id="3" name="Content Placeholder 2"/>
          <p:cNvSpPr>
            <a:spLocks noGrp="1"/>
          </p:cNvSpPr>
          <p:nvPr>
            <p:ph idx="1"/>
          </p:nvPr>
        </p:nvSpPr>
        <p:spPr>
          <a:xfrm>
            <a:off x="457200" y="1600201"/>
            <a:ext cx="8229600" cy="685799"/>
          </a:xfrm>
        </p:spPr>
        <p:txBody>
          <a:bodyPr>
            <a:normAutofit lnSpcReduction="10000"/>
          </a:bodyPr>
          <a:lstStyle/>
          <a:p>
            <a:pPr marL="0" indent="0">
              <a:buNone/>
            </a:pPr>
            <a:r>
              <a:rPr lang="en-US" sz="2000" dirty="0" smtClean="0"/>
              <a:t>The Main panel displays the indexed image of the current experiment at full size. </a:t>
            </a:r>
          </a:p>
        </p:txBody>
      </p:sp>
      <p:sp>
        <p:nvSpPr>
          <p:cNvPr id="19" name="TextBox 18"/>
          <p:cNvSpPr txBox="1"/>
          <p:nvPr/>
        </p:nvSpPr>
        <p:spPr>
          <a:xfrm>
            <a:off x="2209800" y="5715000"/>
            <a:ext cx="4391049" cy="400110"/>
          </a:xfrm>
          <a:prstGeom prst="rect">
            <a:avLst/>
          </a:prstGeom>
          <a:noFill/>
        </p:spPr>
        <p:txBody>
          <a:bodyPr wrap="square" rtlCol="0">
            <a:spAutoFit/>
          </a:bodyPr>
          <a:lstStyle/>
          <a:p>
            <a:r>
              <a:rPr lang="en-US" sz="1000" dirty="0" smtClean="0">
                <a:solidFill>
                  <a:schemeClr val="accent6">
                    <a:lumMod val="75000"/>
                  </a:schemeClr>
                </a:solidFill>
              </a:rPr>
              <a:t>The Main panel of the Inspector displays the indexed experiment image, and may also contain score or selection indicators.</a:t>
            </a:r>
            <a:endParaRPr lang="en-US" sz="1000" dirty="0">
              <a:solidFill>
                <a:schemeClr val="accent6">
                  <a:lumMod val="75000"/>
                </a:schemeClr>
              </a:solidFill>
            </a:endParaRPr>
          </a:p>
        </p:txBody>
      </p:sp>
      <p:pic>
        <p:nvPicPr>
          <p:cNvPr id="2048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4200" y="3048000"/>
            <a:ext cx="256098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2590800" y="2362200"/>
            <a:ext cx="2209800" cy="553998"/>
          </a:xfrm>
          <a:prstGeom prst="rect">
            <a:avLst/>
          </a:prstGeom>
          <a:noFill/>
        </p:spPr>
        <p:txBody>
          <a:bodyPr wrap="square" rtlCol="0">
            <a:spAutoFit/>
          </a:bodyPr>
          <a:lstStyle/>
          <a:p>
            <a:r>
              <a:rPr lang="en-US" sz="1000" dirty="0" smtClean="0">
                <a:solidFill>
                  <a:schemeClr val="accent6">
                    <a:lumMod val="75000"/>
                  </a:schemeClr>
                </a:solidFill>
              </a:rPr>
              <a:t>The Main panel’s title bar shows the ID (plate + well position) of the current experiment.</a:t>
            </a:r>
            <a:endParaRPr lang="en-US" sz="1000" dirty="0">
              <a:solidFill>
                <a:schemeClr val="accent6">
                  <a:lumMod val="75000"/>
                </a:schemeClr>
              </a:solidFill>
            </a:endParaRPr>
          </a:p>
        </p:txBody>
      </p:sp>
      <p:sp>
        <p:nvSpPr>
          <p:cNvPr id="30" name="TextBox 29"/>
          <p:cNvSpPr txBox="1"/>
          <p:nvPr/>
        </p:nvSpPr>
        <p:spPr>
          <a:xfrm>
            <a:off x="1219200" y="3113852"/>
            <a:ext cx="1676400" cy="400110"/>
          </a:xfrm>
          <a:prstGeom prst="rect">
            <a:avLst/>
          </a:prstGeom>
          <a:noFill/>
        </p:spPr>
        <p:txBody>
          <a:bodyPr wrap="square" rtlCol="0">
            <a:spAutoFit/>
          </a:bodyPr>
          <a:lstStyle/>
          <a:p>
            <a:r>
              <a:rPr lang="en-US" sz="1000" dirty="0" smtClean="0">
                <a:solidFill>
                  <a:schemeClr val="accent6">
                    <a:lumMod val="75000"/>
                  </a:schemeClr>
                </a:solidFill>
              </a:rPr>
              <a:t>Applied scores are indicated in the top-left corner.</a:t>
            </a:r>
            <a:endParaRPr lang="en-US" sz="1000" dirty="0">
              <a:solidFill>
                <a:schemeClr val="accent6">
                  <a:lumMod val="75000"/>
                </a:schemeClr>
              </a:solidFill>
            </a:endParaRPr>
          </a:p>
        </p:txBody>
      </p:sp>
      <p:sp>
        <p:nvSpPr>
          <p:cNvPr id="31" name="TextBox 30"/>
          <p:cNvSpPr txBox="1"/>
          <p:nvPr/>
        </p:nvSpPr>
        <p:spPr>
          <a:xfrm>
            <a:off x="6172200" y="3778354"/>
            <a:ext cx="1905000" cy="553998"/>
          </a:xfrm>
          <a:prstGeom prst="rect">
            <a:avLst/>
          </a:prstGeom>
          <a:noFill/>
        </p:spPr>
        <p:txBody>
          <a:bodyPr wrap="square" rtlCol="0">
            <a:spAutoFit/>
          </a:bodyPr>
          <a:lstStyle/>
          <a:p>
            <a:r>
              <a:rPr lang="en-US" sz="1000" dirty="0" smtClean="0">
                <a:solidFill>
                  <a:schemeClr val="accent6">
                    <a:lumMod val="75000"/>
                  </a:schemeClr>
                </a:solidFill>
              </a:rPr>
              <a:t>Selection of the current image or experiment is indicated in the top-right corner.</a:t>
            </a:r>
            <a:endParaRPr lang="en-US" sz="1000" dirty="0">
              <a:solidFill>
                <a:schemeClr val="accent6">
                  <a:lumMod val="75000"/>
                </a:schemeClr>
              </a:solidFill>
            </a:endParaRPr>
          </a:p>
        </p:txBody>
      </p:sp>
      <p:sp>
        <p:nvSpPr>
          <p:cNvPr id="32" name="TextBox 31"/>
          <p:cNvSpPr txBox="1"/>
          <p:nvPr/>
        </p:nvSpPr>
        <p:spPr>
          <a:xfrm>
            <a:off x="5029200" y="2209800"/>
            <a:ext cx="1905000" cy="400110"/>
          </a:xfrm>
          <a:prstGeom prst="rect">
            <a:avLst/>
          </a:prstGeom>
          <a:noFill/>
        </p:spPr>
        <p:txBody>
          <a:bodyPr wrap="square" rtlCol="0">
            <a:spAutoFit/>
          </a:bodyPr>
          <a:lstStyle/>
          <a:p>
            <a:r>
              <a:rPr lang="en-US" sz="1000" dirty="0" smtClean="0">
                <a:solidFill>
                  <a:schemeClr val="accent6">
                    <a:lumMod val="75000"/>
                  </a:schemeClr>
                </a:solidFill>
              </a:rPr>
              <a:t>This button resets the 4 auxiliary panels to their default positions.</a:t>
            </a:r>
            <a:endParaRPr lang="en-US" sz="1000" dirty="0">
              <a:solidFill>
                <a:schemeClr val="accent6">
                  <a:lumMod val="75000"/>
                </a:schemeClr>
              </a:solidFill>
            </a:endParaRPr>
          </a:p>
        </p:txBody>
      </p:sp>
      <p:sp>
        <p:nvSpPr>
          <p:cNvPr id="33" name="TextBox 32"/>
          <p:cNvSpPr txBox="1"/>
          <p:nvPr/>
        </p:nvSpPr>
        <p:spPr>
          <a:xfrm>
            <a:off x="6019800" y="2713742"/>
            <a:ext cx="1905000" cy="400110"/>
          </a:xfrm>
          <a:prstGeom prst="rect">
            <a:avLst/>
          </a:prstGeom>
          <a:noFill/>
        </p:spPr>
        <p:txBody>
          <a:bodyPr wrap="square" rtlCol="0">
            <a:spAutoFit/>
          </a:bodyPr>
          <a:lstStyle/>
          <a:p>
            <a:r>
              <a:rPr lang="en-US" sz="1000" dirty="0" smtClean="0">
                <a:solidFill>
                  <a:schemeClr val="accent6">
                    <a:lumMod val="75000"/>
                  </a:schemeClr>
                </a:solidFill>
              </a:rPr>
              <a:t>This button closes the Inspector, including all auxiliary panels.</a:t>
            </a:r>
            <a:endParaRPr lang="en-US" sz="1000" dirty="0">
              <a:solidFill>
                <a:schemeClr val="accent6">
                  <a:lumMod val="75000"/>
                </a:schemeClr>
              </a:solidFill>
            </a:endParaRPr>
          </a:p>
        </p:txBody>
      </p:sp>
      <p:cxnSp>
        <p:nvCxnSpPr>
          <p:cNvPr id="11" name="Straight Arrow Connector 10"/>
          <p:cNvCxnSpPr/>
          <p:nvPr/>
        </p:nvCxnSpPr>
        <p:spPr>
          <a:xfrm>
            <a:off x="2438400" y="3332076"/>
            <a:ext cx="685800" cy="96924"/>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20485" idx="0"/>
          </p:cNvCxnSpPr>
          <p:nvPr/>
        </p:nvCxnSpPr>
        <p:spPr>
          <a:xfrm>
            <a:off x="4267200" y="2718874"/>
            <a:ext cx="137491" cy="32912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524500" y="2542795"/>
            <a:ext cx="0" cy="505205"/>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685182" y="2887370"/>
            <a:ext cx="410818" cy="22648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5685182" y="3380538"/>
            <a:ext cx="563218" cy="58186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5934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Inspector: Navigator Panel</a:t>
            </a:r>
            <a:endParaRPr lang="en-US" dirty="0"/>
          </a:p>
        </p:txBody>
      </p:sp>
      <p:sp>
        <p:nvSpPr>
          <p:cNvPr id="3" name="Content Placeholder 2"/>
          <p:cNvSpPr>
            <a:spLocks noGrp="1"/>
          </p:cNvSpPr>
          <p:nvPr>
            <p:ph idx="1"/>
          </p:nvPr>
        </p:nvSpPr>
        <p:spPr>
          <a:xfrm>
            <a:off x="457200" y="1600201"/>
            <a:ext cx="8229600" cy="1523999"/>
          </a:xfrm>
        </p:spPr>
        <p:txBody>
          <a:bodyPr>
            <a:normAutofit fontScale="92500" lnSpcReduction="10000"/>
          </a:bodyPr>
          <a:lstStyle/>
          <a:p>
            <a:pPr marL="0" indent="0">
              <a:buNone/>
            </a:pPr>
            <a:r>
              <a:rPr lang="en-US" sz="2000" dirty="0" smtClean="0"/>
              <a:t>The Navigator panel contains controls for navigating to other experiments in the dataset. The </a:t>
            </a:r>
            <a:r>
              <a:rPr lang="en-US" sz="2000" b="1" dirty="0" smtClean="0"/>
              <a:t>black</a:t>
            </a:r>
            <a:r>
              <a:rPr lang="en-US" sz="2000" dirty="0" smtClean="0"/>
              <a:t> arrows on the top row are for navigating to the first, previous, next, and last experiments in the dataset. The </a:t>
            </a:r>
            <a:r>
              <a:rPr lang="en-US" sz="2000" b="1" dirty="0" smtClean="0">
                <a:solidFill>
                  <a:srgbClr val="C00000"/>
                </a:solidFill>
              </a:rPr>
              <a:t>red</a:t>
            </a:r>
            <a:r>
              <a:rPr lang="en-US" sz="2000" dirty="0" smtClean="0"/>
              <a:t> arrows on the bottom row are for navigating to the first, previous, next, and last experiments in the dataset </a:t>
            </a:r>
            <a:r>
              <a:rPr lang="en-US" sz="2000" i="1" dirty="0" smtClean="0"/>
              <a:t>that match the specified condition</a:t>
            </a:r>
            <a:r>
              <a:rPr lang="en-US" sz="2000" dirty="0" smtClean="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455857"/>
            <a:ext cx="19240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676400" y="4436807"/>
            <a:ext cx="1143000" cy="246221"/>
          </a:xfrm>
          <a:prstGeom prst="rect">
            <a:avLst/>
          </a:prstGeom>
          <a:noFill/>
        </p:spPr>
        <p:txBody>
          <a:bodyPr wrap="square" rtlCol="0">
            <a:spAutoFit/>
          </a:bodyPr>
          <a:lstStyle/>
          <a:p>
            <a:r>
              <a:rPr lang="en-US" sz="1000" b="1" dirty="0" smtClean="0">
                <a:solidFill>
                  <a:schemeClr val="accent6">
                    <a:lumMod val="75000"/>
                  </a:schemeClr>
                </a:solidFill>
              </a:rPr>
              <a:t>First experiment</a:t>
            </a:r>
            <a:endParaRPr lang="en-US" sz="1000" b="1" dirty="0">
              <a:solidFill>
                <a:schemeClr val="accent6">
                  <a:lumMod val="75000"/>
                </a:schemeClr>
              </a:solidFill>
            </a:endParaRPr>
          </a:p>
        </p:txBody>
      </p:sp>
      <p:sp>
        <p:nvSpPr>
          <p:cNvPr id="21" name="TextBox 20"/>
          <p:cNvSpPr txBox="1"/>
          <p:nvPr/>
        </p:nvSpPr>
        <p:spPr>
          <a:xfrm>
            <a:off x="1905000" y="4209636"/>
            <a:ext cx="1292645" cy="246221"/>
          </a:xfrm>
          <a:prstGeom prst="rect">
            <a:avLst/>
          </a:prstGeom>
          <a:noFill/>
        </p:spPr>
        <p:txBody>
          <a:bodyPr wrap="square" rtlCol="0">
            <a:spAutoFit/>
          </a:bodyPr>
          <a:lstStyle/>
          <a:p>
            <a:r>
              <a:rPr lang="en-US" sz="1000" b="1" dirty="0" smtClean="0">
                <a:solidFill>
                  <a:schemeClr val="accent6">
                    <a:lumMod val="75000"/>
                  </a:schemeClr>
                </a:solidFill>
              </a:rPr>
              <a:t>Previous experiment</a:t>
            </a:r>
            <a:endParaRPr lang="en-US" sz="1000" b="1" dirty="0">
              <a:solidFill>
                <a:schemeClr val="accent6">
                  <a:lumMod val="75000"/>
                </a:schemeClr>
              </a:solidFill>
            </a:endParaRPr>
          </a:p>
        </p:txBody>
      </p:sp>
      <p:sp>
        <p:nvSpPr>
          <p:cNvPr id="25" name="TextBox 24"/>
          <p:cNvSpPr txBox="1"/>
          <p:nvPr/>
        </p:nvSpPr>
        <p:spPr>
          <a:xfrm>
            <a:off x="6098756" y="4435378"/>
            <a:ext cx="1066799" cy="246221"/>
          </a:xfrm>
          <a:prstGeom prst="rect">
            <a:avLst/>
          </a:prstGeom>
          <a:noFill/>
        </p:spPr>
        <p:txBody>
          <a:bodyPr wrap="square" rtlCol="0">
            <a:spAutoFit/>
          </a:bodyPr>
          <a:lstStyle/>
          <a:p>
            <a:r>
              <a:rPr lang="en-US" sz="1000" b="1" dirty="0" smtClean="0">
                <a:solidFill>
                  <a:schemeClr val="accent6">
                    <a:lumMod val="75000"/>
                  </a:schemeClr>
                </a:solidFill>
              </a:rPr>
              <a:t>Last experiment</a:t>
            </a:r>
            <a:endParaRPr lang="en-US" sz="1000" b="1" dirty="0">
              <a:solidFill>
                <a:schemeClr val="accent6">
                  <a:lumMod val="75000"/>
                </a:schemeClr>
              </a:solidFill>
            </a:endParaRPr>
          </a:p>
        </p:txBody>
      </p:sp>
      <p:sp>
        <p:nvSpPr>
          <p:cNvPr id="26" name="TextBox 25"/>
          <p:cNvSpPr txBox="1"/>
          <p:nvPr/>
        </p:nvSpPr>
        <p:spPr>
          <a:xfrm>
            <a:off x="5486400" y="4208207"/>
            <a:ext cx="1145755" cy="246221"/>
          </a:xfrm>
          <a:prstGeom prst="rect">
            <a:avLst/>
          </a:prstGeom>
          <a:noFill/>
        </p:spPr>
        <p:txBody>
          <a:bodyPr wrap="square" rtlCol="0">
            <a:spAutoFit/>
          </a:bodyPr>
          <a:lstStyle/>
          <a:p>
            <a:r>
              <a:rPr lang="en-US" sz="1000" b="1" dirty="0" smtClean="0">
                <a:solidFill>
                  <a:schemeClr val="accent6">
                    <a:lumMod val="75000"/>
                  </a:schemeClr>
                </a:solidFill>
              </a:rPr>
              <a:t>Next experiment</a:t>
            </a:r>
            <a:endParaRPr lang="en-US" sz="1000" b="1" dirty="0">
              <a:solidFill>
                <a:schemeClr val="accent6">
                  <a:lumMod val="75000"/>
                </a:schemeClr>
              </a:solidFill>
            </a:endParaRPr>
          </a:p>
        </p:txBody>
      </p:sp>
      <p:cxnSp>
        <p:nvCxnSpPr>
          <p:cNvPr id="27" name="Straight Arrow Connector 26"/>
          <p:cNvCxnSpPr/>
          <p:nvPr/>
        </p:nvCxnSpPr>
        <p:spPr>
          <a:xfrm>
            <a:off x="2627522" y="4560740"/>
            <a:ext cx="801478" cy="26659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048000" y="4409187"/>
            <a:ext cx="685800" cy="40862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876800" y="4406935"/>
            <a:ext cx="690754" cy="41087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5181600" y="4558488"/>
            <a:ext cx="990600" cy="268844"/>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47001" y="4038600"/>
            <a:ext cx="343999" cy="78873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074138" y="3099137"/>
            <a:ext cx="3924528" cy="1015663"/>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index of the current experiment</a:t>
            </a:r>
            <a:r>
              <a:rPr lang="en-US" sz="1000" dirty="0" smtClean="0">
                <a:solidFill>
                  <a:schemeClr val="accent6">
                    <a:lumMod val="75000"/>
                  </a:schemeClr>
                </a:solidFill>
              </a:rPr>
              <a:t> within the dataset/map. Note that this number </a:t>
            </a:r>
            <a:r>
              <a:rPr lang="en-US" sz="1000" u="sng" dirty="0" smtClean="0">
                <a:solidFill>
                  <a:schemeClr val="accent6">
                    <a:lumMod val="75000"/>
                  </a:schemeClr>
                </a:solidFill>
              </a:rPr>
              <a:t>does not</a:t>
            </a:r>
            <a:r>
              <a:rPr lang="en-US" sz="1000" dirty="0" smtClean="0">
                <a:solidFill>
                  <a:schemeClr val="accent6">
                    <a:lumMod val="75000"/>
                  </a:schemeClr>
                </a:solidFill>
              </a:rPr>
              <a:t> represent a well position or cocktail ID; however, it </a:t>
            </a:r>
            <a:r>
              <a:rPr lang="en-US" sz="1000" i="1" dirty="0" smtClean="0">
                <a:solidFill>
                  <a:schemeClr val="accent6">
                    <a:lumMod val="75000"/>
                  </a:schemeClr>
                </a:solidFill>
              </a:rPr>
              <a:t>may</a:t>
            </a:r>
            <a:r>
              <a:rPr lang="en-US" sz="1000" dirty="0" smtClean="0">
                <a:solidFill>
                  <a:schemeClr val="accent6">
                    <a:lumMod val="75000"/>
                  </a:schemeClr>
                </a:solidFill>
              </a:rPr>
              <a:t> correspond to the well position if the dataset is ordered by well position, or the cocktail ID if the dataset is ordered by cocktail ID (check the Experiment Info panel to be sure). You can type a new index in the box to jump to any experiment in the dataset.</a:t>
            </a:r>
            <a:endParaRPr lang="en-US" sz="1000" dirty="0">
              <a:solidFill>
                <a:schemeClr val="accent6">
                  <a:lumMod val="75000"/>
                </a:schemeClr>
              </a:solidFill>
            </a:endParaRPr>
          </a:p>
        </p:txBody>
      </p:sp>
      <p:sp>
        <p:nvSpPr>
          <p:cNvPr id="39" name="TextBox 38"/>
          <p:cNvSpPr txBox="1"/>
          <p:nvPr/>
        </p:nvSpPr>
        <p:spPr>
          <a:xfrm>
            <a:off x="3733799" y="5457110"/>
            <a:ext cx="1600201" cy="861774"/>
          </a:xfrm>
          <a:prstGeom prst="rect">
            <a:avLst/>
          </a:prstGeom>
          <a:noFill/>
        </p:spPr>
        <p:txBody>
          <a:bodyPr wrap="square" rtlCol="0">
            <a:spAutoFit/>
          </a:bodyPr>
          <a:lstStyle/>
          <a:p>
            <a:r>
              <a:rPr lang="en-US" sz="1000" b="1" dirty="0" smtClean="0">
                <a:solidFill>
                  <a:schemeClr val="accent6">
                    <a:lumMod val="75000"/>
                  </a:schemeClr>
                </a:solidFill>
              </a:rPr>
              <a:t>Specify a condition:</a:t>
            </a:r>
          </a:p>
          <a:p>
            <a:pPr marL="171450" indent="-171450">
              <a:buFontTx/>
              <a:buChar char="-"/>
            </a:pPr>
            <a:r>
              <a:rPr lang="en-US" sz="1000" i="1" dirty="0" smtClean="0">
                <a:solidFill>
                  <a:schemeClr val="accent6">
                    <a:lumMod val="75000"/>
                  </a:schemeClr>
                </a:solidFill>
              </a:rPr>
              <a:t>selected images</a:t>
            </a:r>
          </a:p>
          <a:p>
            <a:pPr marL="171450" indent="-171450">
              <a:buFontTx/>
              <a:buChar char="-"/>
            </a:pPr>
            <a:r>
              <a:rPr lang="en-US" sz="1000" i="1" dirty="0">
                <a:solidFill>
                  <a:schemeClr val="accent6">
                    <a:lumMod val="75000"/>
                  </a:schemeClr>
                </a:solidFill>
              </a:rPr>
              <a:t>s</a:t>
            </a:r>
            <a:r>
              <a:rPr lang="en-US" sz="1000" i="1" dirty="0" smtClean="0">
                <a:solidFill>
                  <a:schemeClr val="accent6">
                    <a:lumMod val="75000"/>
                  </a:schemeClr>
                </a:solidFill>
              </a:rPr>
              <a:t>elected experiments</a:t>
            </a:r>
            <a:endParaRPr lang="en-US" sz="1000" i="1" dirty="0">
              <a:solidFill>
                <a:schemeClr val="accent6">
                  <a:lumMod val="75000"/>
                </a:schemeClr>
              </a:solidFill>
            </a:endParaRPr>
          </a:p>
          <a:p>
            <a:pPr marL="171450" indent="-171450">
              <a:buFontTx/>
              <a:buChar char="-"/>
            </a:pPr>
            <a:r>
              <a:rPr lang="en-US" sz="1000" i="1" dirty="0" smtClean="0">
                <a:solidFill>
                  <a:schemeClr val="accent6">
                    <a:lumMod val="75000"/>
                  </a:schemeClr>
                </a:solidFill>
              </a:rPr>
              <a:t>an image score</a:t>
            </a:r>
          </a:p>
          <a:p>
            <a:pPr marL="171450" indent="-171450">
              <a:buFontTx/>
              <a:buChar char="-"/>
            </a:pPr>
            <a:r>
              <a:rPr lang="en-US" sz="1000" i="1" dirty="0" smtClean="0">
                <a:solidFill>
                  <a:schemeClr val="accent6">
                    <a:lumMod val="75000"/>
                  </a:schemeClr>
                </a:solidFill>
              </a:rPr>
              <a:t>an experiment score</a:t>
            </a:r>
          </a:p>
        </p:txBody>
      </p:sp>
      <p:cxnSp>
        <p:nvCxnSpPr>
          <p:cNvPr id="40" name="Straight Arrow Connector 39"/>
          <p:cNvCxnSpPr/>
          <p:nvPr/>
        </p:nvCxnSpPr>
        <p:spPr>
          <a:xfrm flipV="1">
            <a:off x="4267200" y="5105400"/>
            <a:ext cx="304800" cy="3810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752600" y="5013992"/>
            <a:ext cx="1371600" cy="400110"/>
          </a:xfrm>
          <a:prstGeom prst="rect">
            <a:avLst/>
          </a:prstGeom>
          <a:noFill/>
        </p:spPr>
        <p:txBody>
          <a:bodyPr wrap="square" rtlCol="0">
            <a:spAutoFit/>
          </a:bodyPr>
          <a:lstStyle/>
          <a:p>
            <a:r>
              <a:rPr lang="en-US" sz="1000" b="1" dirty="0" smtClean="0">
                <a:solidFill>
                  <a:schemeClr val="accent6">
                    <a:lumMod val="75000"/>
                  </a:schemeClr>
                </a:solidFill>
              </a:rPr>
              <a:t>First experiment </a:t>
            </a:r>
            <a:r>
              <a:rPr lang="en-US" sz="1000" b="1" i="1" dirty="0" smtClean="0">
                <a:solidFill>
                  <a:schemeClr val="accent6">
                    <a:lumMod val="75000"/>
                  </a:schemeClr>
                </a:solidFill>
              </a:rPr>
              <a:t>that matches the condition</a:t>
            </a:r>
            <a:endParaRPr lang="en-US" sz="1000" b="1" dirty="0">
              <a:solidFill>
                <a:schemeClr val="accent6">
                  <a:lumMod val="75000"/>
                </a:schemeClr>
              </a:solidFill>
            </a:endParaRPr>
          </a:p>
        </p:txBody>
      </p:sp>
      <p:sp>
        <p:nvSpPr>
          <p:cNvPr id="42" name="TextBox 41"/>
          <p:cNvSpPr txBox="1"/>
          <p:nvPr/>
        </p:nvSpPr>
        <p:spPr>
          <a:xfrm>
            <a:off x="1981200" y="5486400"/>
            <a:ext cx="1600199" cy="400110"/>
          </a:xfrm>
          <a:prstGeom prst="rect">
            <a:avLst/>
          </a:prstGeom>
          <a:noFill/>
        </p:spPr>
        <p:txBody>
          <a:bodyPr wrap="square" rtlCol="0">
            <a:spAutoFit/>
          </a:bodyPr>
          <a:lstStyle/>
          <a:p>
            <a:r>
              <a:rPr lang="en-US" sz="1000" b="1" dirty="0" smtClean="0">
                <a:solidFill>
                  <a:schemeClr val="accent6">
                    <a:lumMod val="75000"/>
                  </a:schemeClr>
                </a:solidFill>
              </a:rPr>
              <a:t>Previous experiment</a:t>
            </a:r>
            <a:r>
              <a:rPr lang="en-US" sz="1000" b="1" i="1" dirty="0" smtClean="0">
                <a:solidFill>
                  <a:schemeClr val="accent6">
                    <a:lumMod val="75000"/>
                  </a:schemeClr>
                </a:solidFill>
              </a:rPr>
              <a:t> that matches the condition</a:t>
            </a:r>
            <a:endParaRPr lang="en-US" sz="1000" b="1" dirty="0">
              <a:solidFill>
                <a:schemeClr val="accent6">
                  <a:lumMod val="75000"/>
                </a:schemeClr>
              </a:solidFill>
            </a:endParaRPr>
          </a:p>
        </p:txBody>
      </p:sp>
      <p:sp>
        <p:nvSpPr>
          <p:cNvPr id="44" name="TextBox 43"/>
          <p:cNvSpPr txBox="1"/>
          <p:nvPr/>
        </p:nvSpPr>
        <p:spPr>
          <a:xfrm>
            <a:off x="5715000" y="5029200"/>
            <a:ext cx="1371600" cy="400110"/>
          </a:xfrm>
          <a:prstGeom prst="rect">
            <a:avLst/>
          </a:prstGeom>
          <a:noFill/>
        </p:spPr>
        <p:txBody>
          <a:bodyPr wrap="square" rtlCol="0">
            <a:spAutoFit/>
          </a:bodyPr>
          <a:lstStyle/>
          <a:p>
            <a:r>
              <a:rPr lang="en-US" sz="1000" b="1" dirty="0" smtClean="0">
                <a:solidFill>
                  <a:schemeClr val="accent6">
                    <a:lumMod val="75000"/>
                  </a:schemeClr>
                </a:solidFill>
              </a:rPr>
              <a:t>First experiment </a:t>
            </a:r>
            <a:r>
              <a:rPr lang="en-US" sz="1000" b="1" i="1" dirty="0" smtClean="0">
                <a:solidFill>
                  <a:schemeClr val="accent6">
                    <a:lumMod val="75000"/>
                  </a:schemeClr>
                </a:solidFill>
              </a:rPr>
              <a:t>that matches the condition</a:t>
            </a:r>
            <a:endParaRPr lang="en-US" sz="1000" b="1" dirty="0">
              <a:solidFill>
                <a:schemeClr val="accent6">
                  <a:lumMod val="75000"/>
                </a:schemeClr>
              </a:solidFill>
            </a:endParaRPr>
          </a:p>
        </p:txBody>
      </p:sp>
      <p:sp>
        <p:nvSpPr>
          <p:cNvPr id="45" name="TextBox 44"/>
          <p:cNvSpPr txBox="1"/>
          <p:nvPr/>
        </p:nvSpPr>
        <p:spPr>
          <a:xfrm>
            <a:off x="5410200" y="5501608"/>
            <a:ext cx="1600199" cy="400110"/>
          </a:xfrm>
          <a:prstGeom prst="rect">
            <a:avLst/>
          </a:prstGeom>
          <a:noFill/>
        </p:spPr>
        <p:txBody>
          <a:bodyPr wrap="square" rtlCol="0">
            <a:spAutoFit/>
          </a:bodyPr>
          <a:lstStyle/>
          <a:p>
            <a:r>
              <a:rPr lang="en-US" sz="1000" b="1" dirty="0" smtClean="0">
                <a:solidFill>
                  <a:schemeClr val="accent6">
                    <a:lumMod val="75000"/>
                  </a:schemeClr>
                </a:solidFill>
              </a:rPr>
              <a:t>Previous experiment</a:t>
            </a:r>
            <a:r>
              <a:rPr lang="en-US" sz="1000" b="1" i="1" dirty="0" smtClean="0">
                <a:solidFill>
                  <a:schemeClr val="accent6">
                    <a:lumMod val="75000"/>
                  </a:schemeClr>
                </a:solidFill>
              </a:rPr>
              <a:t> that matches the condition</a:t>
            </a:r>
            <a:endParaRPr lang="en-US" sz="1000" b="1" dirty="0">
              <a:solidFill>
                <a:schemeClr val="accent6">
                  <a:lumMod val="75000"/>
                </a:schemeClr>
              </a:solidFill>
            </a:endParaRPr>
          </a:p>
        </p:txBody>
      </p:sp>
      <p:cxnSp>
        <p:nvCxnSpPr>
          <p:cNvPr id="46" name="Straight Arrow Connector 45"/>
          <p:cNvCxnSpPr/>
          <p:nvPr/>
        </p:nvCxnSpPr>
        <p:spPr>
          <a:xfrm flipV="1">
            <a:off x="2971800" y="5105400"/>
            <a:ext cx="419100" cy="12118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390441" y="5105400"/>
            <a:ext cx="343358" cy="474407"/>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4876800" y="5105400"/>
            <a:ext cx="609600" cy="474407"/>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5222177" y="5029200"/>
            <a:ext cx="532300" cy="17529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9680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Inspector: Experiment Info Panel</a:t>
            </a:r>
            <a:endParaRPr lang="en-US" dirty="0"/>
          </a:p>
        </p:txBody>
      </p:sp>
      <p:sp>
        <p:nvSpPr>
          <p:cNvPr id="3" name="Content Placeholder 2"/>
          <p:cNvSpPr>
            <a:spLocks noGrp="1"/>
          </p:cNvSpPr>
          <p:nvPr>
            <p:ph idx="1"/>
          </p:nvPr>
        </p:nvSpPr>
        <p:spPr>
          <a:xfrm>
            <a:off x="457200" y="1600201"/>
            <a:ext cx="8229600" cy="1080653"/>
          </a:xfrm>
        </p:spPr>
        <p:txBody>
          <a:bodyPr>
            <a:normAutofit/>
          </a:bodyPr>
          <a:lstStyle/>
          <a:p>
            <a:pPr marL="0" indent="0">
              <a:buNone/>
            </a:pPr>
            <a:r>
              <a:rPr lang="en-US" sz="2000" dirty="0" smtClean="0"/>
              <a:t>The Experiment Info panel displays a summary* of condition data for the current experiment. The summary includes both chemical ingredients and identifying information.</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2971800"/>
            <a:ext cx="2257425"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a:xfrm>
            <a:off x="533400" y="6356350"/>
            <a:ext cx="8001000" cy="365125"/>
          </a:xfrm>
        </p:spPr>
        <p:txBody>
          <a:bodyPr/>
          <a:lstStyle/>
          <a:p>
            <a:pPr algn="l"/>
            <a:r>
              <a:rPr lang="en-US" dirty="0" smtClean="0"/>
              <a:t>* For a complete hierarchy of experiment data, use the </a:t>
            </a:r>
            <a:r>
              <a:rPr lang="en-US" i="1" dirty="0" err="1" smtClean="0"/>
              <a:t>DataTree</a:t>
            </a:r>
            <a:r>
              <a:rPr lang="en-US" dirty="0" smtClean="0"/>
              <a:t> feature. See the Hawkeye User Manual for details.</a:t>
            </a:r>
            <a:endParaRPr lang="en-US" dirty="0"/>
          </a:p>
        </p:txBody>
      </p:sp>
      <p:sp>
        <p:nvSpPr>
          <p:cNvPr id="30" name="TextBox 29"/>
          <p:cNvSpPr txBox="1"/>
          <p:nvPr/>
        </p:nvSpPr>
        <p:spPr>
          <a:xfrm>
            <a:off x="2085975" y="2941945"/>
            <a:ext cx="990600" cy="246221"/>
          </a:xfrm>
          <a:prstGeom prst="rect">
            <a:avLst/>
          </a:prstGeom>
          <a:noFill/>
        </p:spPr>
        <p:txBody>
          <a:bodyPr wrap="square" rtlCol="0">
            <a:spAutoFit/>
          </a:bodyPr>
          <a:lstStyle/>
          <a:p>
            <a:r>
              <a:rPr lang="en-US" sz="1000" b="1" dirty="0" smtClean="0">
                <a:solidFill>
                  <a:schemeClr val="accent6">
                    <a:lumMod val="75000"/>
                  </a:schemeClr>
                </a:solidFill>
              </a:rPr>
              <a:t>Experiment ID</a:t>
            </a:r>
            <a:endParaRPr lang="en-US" sz="1000" b="1" dirty="0">
              <a:solidFill>
                <a:schemeClr val="accent6">
                  <a:lumMod val="75000"/>
                </a:schemeClr>
              </a:solidFill>
            </a:endParaRPr>
          </a:p>
        </p:txBody>
      </p:sp>
      <p:cxnSp>
        <p:nvCxnSpPr>
          <p:cNvPr id="31" name="Straight Arrow Connector 30"/>
          <p:cNvCxnSpPr/>
          <p:nvPr/>
        </p:nvCxnSpPr>
        <p:spPr>
          <a:xfrm>
            <a:off x="2924175" y="3141496"/>
            <a:ext cx="457200" cy="27365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781175" y="3596835"/>
            <a:ext cx="911645" cy="246221"/>
          </a:xfrm>
          <a:prstGeom prst="rect">
            <a:avLst/>
          </a:prstGeom>
          <a:noFill/>
        </p:spPr>
        <p:txBody>
          <a:bodyPr wrap="square" rtlCol="0">
            <a:spAutoFit/>
          </a:bodyPr>
          <a:lstStyle/>
          <a:p>
            <a:r>
              <a:rPr lang="en-US" sz="1000" b="1" dirty="0" smtClean="0">
                <a:solidFill>
                  <a:schemeClr val="accent6">
                    <a:lumMod val="75000"/>
                  </a:schemeClr>
                </a:solidFill>
              </a:rPr>
              <a:t>Temperature</a:t>
            </a:r>
            <a:endParaRPr lang="en-US" sz="1000" b="1" dirty="0">
              <a:solidFill>
                <a:schemeClr val="accent6">
                  <a:lumMod val="75000"/>
                </a:schemeClr>
              </a:solidFill>
            </a:endParaRPr>
          </a:p>
        </p:txBody>
      </p:sp>
      <p:cxnSp>
        <p:nvCxnSpPr>
          <p:cNvPr id="33" name="Straight Arrow Connector 32"/>
          <p:cNvCxnSpPr/>
          <p:nvPr/>
        </p:nvCxnSpPr>
        <p:spPr>
          <a:xfrm>
            <a:off x="2617297" y="3719945"/>
            <a:ext cx="840278" cy="228601"/>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162175" y="3350614"/>
            <a:ext cx="607522" cy="246221"/>
          </a:xfrm>
          <a:prstGeom prst="rect">
            <a:avLst/>
          </a:prstGeom>
          <a:noFill/>
        </p:spPr>
        <p:txBody>
          <a:bodyPr wrap="square" rtlCol="0">
            <a:spAutoFit/>
          </a:bodyPr>
          <a:lstStyle/>
          <a:p>
            <a:r>
              <a:rPr lang="en-US" sz="1000" b="1" dirty="0" smtClean="0">
                <a:solidFill>
                  <a:schemeClr val="accent6">
                    <a:lumMod val="75000"/>
                  </a:schemeClr>
                </a:solidFill>
              </a:rPr>
              <a:t>Plate ID</a:t>
            </a:r>
            <a:endParaRPr lang="en-US" sz="1000" b="1" dirty="0">
              <a:solidFill>
                <a:schemeClr val="accent6">
                  <a:lumMod val="75000"/>
                </a:schemeClr>
              </a:solidFill>
            </a:endParaRPr>
          </a:p>
        </p:txBody>
      </p:sp>
      <p:cxnSp>
        <p:nvCxnSpPr>
          <p:cNvPr id="43" name="Straight Arrow Connector 42"/>
          <p:cNvCxnSpPr/>
          <p:nvPr/>
        </p:nvCxnSpPr>
        <p:spPr>
          <a:xfrm>
            <a:off x="2691419" y="3491346"/>
            <a:ext cx="766156" cy="3048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779774" y="3872346"/>
            <a:ext cx="911645" cy="246221"/>
          </a:xfrm>
          <a:prstGeom prst="rect">
            <a:avLst/>
          </a:prstGeom>
          <a:noFill/>
        </p:spPr>
        <p:txBody>
          <a:bodyPr wrap="square" rtlCol="0">
            <a:spAutoFit/>
          </a:bodyPr>
          <a:lstStyle/>
          <a:p>
            <a:r>
              <a:rPr lang="en-US" sz="1000" b="1" dirty="0" smtClean="0">
                <a:solidFill>
                  <a:schemeClr val="accent6">
                    <a:lumMod val="75000"/>
                  </a:schemeClr>
                </a:solidFill>
              </a:rPr>
              <a:t>Well Position</a:t>
            </a:r>
            <a:endParaRPr lang="en-US" sz="1000" b="1" dirty="0">
              <a:solidFill>
                <a:schemeClr val="accent6">
                  <a:lumMod val="75000"/>
                </a:schemeClr>
              </a:solidFill>
            </a:endParaRPr>
          </a:p>
        </p:txBody>
      </p:sp>
      <p:cxnSp>
        <p:nvCxnSpPr>
          <p:cNvPr id="51" name="Straight Arrow Connector 50"/>
          <p:cNvCxnSpPr/>
          <p:nvPr/>
        </p:nvCxnSpPr>
        <p:spPr>
          <a:xfrm>
            <a:off x="2581275" y="3995456"/>
            <a:ext cx="876300" cy="62954"/>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936330" y="4159525"/>
            <a:ext cx="911645" cy="246221"/>
          </a:xfrm>
          <a:prstGeom prst="rect">
            <a:avLst/>
          </a:prstGeom>
          <a:noFill/>
        </p:spPr>
        <p:txBody>
          <a:bodyPr wrap="square" rtlCol="0">
            <a:spAutoFit/>
          </a:bodyPr>
          <a:lstStyle/>
          <a:p>
            <a:r>
              <a:rPr lang="en-US" sz="1000" b="1" dirty="0" smtClean="0">
                <a:solidFill>
                  <a:schemeClr val="accent6">
                    <a:lumMod val="75000"/>
                  </a:schemeClr>
                </a:solidFill>
              </a:rPr>
              <a:t>Sample ID</a:t>
            </a:r>
            <a:endParaRPr lang="en-US" sz="1000" b="1" dirty="0">
              <a:solidFill>
                <a:schemeClr val="accent6">
                  <a:lumMod val="75000"/>
                </a:schemeClr>
              </a:solidFill>
            </a:endParaRPr>
          </a:p>
        </p:txBody>
      </p:sp>
      <p:cxnSp>
        <p:nvCxnSpPr>
          <p:cNvPr id="53" name="Straight Arrow Connector 52"/>
          <p:cNvCxnSpPr/>
          <p:nvPr/>
        </p:nvCxnSpPr>
        <p:spPr>
          <a:xfrm>
            <a:off x="2582676" y="4282635"/>
            <a:ext cx="876300" cy="62954"/>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709132" y="4401006"/>
            <a:ext cx="1062643" cy="400110"/>
          </a:xfrm>
          <a:prstGeom prst="rect">
            <a:avLst/>
          </a:prstGeom>
          <a:noFill/>
        </p:spPr>
        <p:txBody>
          <a:bodyPr wrap="square" rtlCol="0">
            <a:spAutoFit/>
          </a:bodyPr>
          <a:lstStyle/>
          <a:p>
            <a:r>
              <a:rPr lang="en-US" sz="1000" b="1" dirty="0" smtClean="0">
                <a:solidFill>
                  <a:schemeClr val="accent6">
                    <a:lumMod val="75000"/>
                  </a:schemeClr>
                </a:solidFill>
              </a:rPr>
              <a:t>Sample Buffer Ingredients</a:t>
            </a:r>
            <a:endParaRPr lang="en-US" sz="1000" b="1" dirty="0">
              <a:solidFill>
                <a:schemeClr val="accent6">
                  <a:lumMod val="75000"/>
                </a:schemeClr>
              </a:solidFill>
            </a:endParaRPr>
          </a:p>
        </p:txBody>
      </p:sp>
      <p:cxnSp>
        <p:nvCxnSpPr>
          <p:cNvPr id="55" name="Straight Arrow Connector 54"/>
          <p:cNvCxnSpPr/>
          <p:nvPr/>
        </p:nvCxnSpPr>
        <p:spPr>
          <a:xfrm>
            <a:off x="2581275" y="4587070"/>
            <a:ext cx="876299" cy="1"/>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857375" y="4835626"/>
            <a:ext cx="911645" cy="246221"/>
          </a:xfrm>
          <a:prstGeom prst="rect">
            <a:avLst/>
          </a:prstGeom>
          <a:noFill/>
        </p:spPr>
        <p:txBody>
          <a:bodyPr wrap="square" rtlCol="0">
            <a:spAutoFit/>
          </a:bodyPr>
          <a:lstStyle/>
          <a:p>
            <a:r>
              <a:rPr lang="en-US" sz="1000" b="1" dirty="0" smtClean="0">
                <a:solidFill>
                  <a:schemeClr val="accent6">
                    <a:lumMod val="75000"/>
                  </a:schemeClr>
                </a:solidFill>
              </a:rPr>
              <a:t>Cocktail ID</a:t>
            </a:r>
            <a:endParaRPr lang="en-US" sz="1000" b="1" dirty="0">
              <a:solidFill>
                <a:schemeClr val="accent6">
                  <a:lumMod val="75000"/>
                </a:schemeClr>
              </a:solidFill>
            </a:endParaRPr>
          </a:p>
        </p:txBody>
      </p:sp>
      <p:cxnSp>
        <p:nvCxnSpPr>
          <p:cNvPr id="59" name="Straight Arrow Connector 58"/>
          <p:cNvCxnSpPr/>
          <p:nvPr/>
        </p:nvCxnSpPr>
        <p:spPr>
          <a:xfrm>
            <a:off x="2576440" y="4958736"/>
            <a:ext cx="881135" cy="31477"/>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857375" y="5077107"/>
            <a:ext cx="908164" cy="400110"/>
          </a:xfrm>
          <a:prstGeom prst="rect">
            <a:avLst/>
          </a:prstGeom>
          <a:noFill/>
        </p:spPr>
        <p:txBody>
          <a:bodyPr wrap="square" rtlCol="0">
            <a:spAutoFit/>
          </a:bodyPr>
          <a:lstStyle/>
          <a:p>
            <a:r>
              <a:rPr lang="en-US" sz="1000" b="1" dirty="0" smtClean="0">
                <a:solidFill>
                  <a:schemeClr val="accent6">
                    <a:lumMod val="75000"/>
                  </a:schemeClr>
                </a:solidFill>
              </a:rPr>
              <a:t>Cocktail Ingredients</a:t>
            </a:r>
            <a:endParaRPr lang="en-US" sz="1000" b="1" dirty="0">
              <a:solidFill>
                <a:schemeClr val="accent6">
                  <a:lumMod val="75000"/>
                </a:schemeClr>
              </a:solidFill>
            </a:endParaRPr>
          </a:p>
        </p:txBody>
      </p:sp>
      <p:cxnSp>
        <p:nvCxnSpPr>
          <p:cNvPr id="61" name="Straight Arrow Connector 60"/>
          <p:cNvCxnSpPr/>
          <p:nvPr/>
        </p:nvCxnSpPr>
        <p:spPr>
          <a:xfrm>
            <a:off x="2465936" y="5243946"/>
            <a:ext cx="985402" cy="1922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4964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429000"/>
            <a:ext cx="7772400" cy="125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b="1" dirty="0" smtClean="0">
                <a:solidFill>
                  <a:srgbClr val="FF0000"/>
                </a:solidFill>
              </a:rPr>
              <a:t>Inspector: Read Images Panel</a:t>
            </a:r>
            <a:endParaRPr lang="en-US" dirty="0"/>
          </a:p>
        </p:txBody>
      </p:sp>
      <p:sp>
        <p:nvSpPr>
          <p:cNvPr id="3" name="Content Placeholder 2"/>
          <p:cNvSpPr>
            <a:spLocks noGrp="1"/>
          </p:cNvSpPr>
          <p:nvPr>
            <p:ph idx="1"/>
          </p:nvPr>
        </p:nvSpPr>
        <p:spPr>
          <a:xfrm>
            <a:off x="457200" y="1600201"/>
            <a:ext cx="8229600" cy="1080653"/>
          </a:xfrm>
        </p:spPr>
        <p:txBody>
          <a:bodyPr>
            <a:normAutofit/>
          </a:bodyPr>
          <a:lstStyle/>
          <a:p>
            <a:pPr marL="0" indent="0">
              <a:buNone/>
            </a:pPr>
            <a:r>
              <a:rPr lang="en-US" sz="2000" dirty="0" smtClean="0"/>
              <a:t>The Read Images panel displays all images of an experiment with their respective timestamps. The user can click any image to view it at full size in the Main panel and score it.</a:t>
            </a:r>
          </a:p>
        </p:txBody>
      </p:sp>
      <p:sp>
        <p:nvSpPr>
          <p:cNvPr id="25" name="TextBox 24"/>
          <p:cNvSpPr txBox="1"/>
          <p:nvPr/>
        </p:nvSpPr>
        <p:spPr>
          <a:xfrm>
            <a:off x="7315200" y="2954179"/>
            <a:ext cx="990600" cy="400110"/>
          </a:xfrm>
          <a:prstGeom prst="rect">
            <a:avLst/>
          </a:prstGeom>
          <a:noFill/>
        </p:spPr>
        <p:txBody>
          <a:bodyPr wrap="square" rtlCol="0">
            <a:spAutoFit/>
          </a:bodyPr>
          <a:lstStyle/>
          <a:p>
            <a:r>
              <a:rPr lang="en-US" sz="1000" dirty="0" smtClean="0">
                <a:solidFill>
                  <a:schemeClr val="accent6">
                    <a:lumMod val="75000"/>
                  </a:schemeClr>
                </a:solidFill>
              </a:rPr>
              <a:t>Select size of the images </a:t>
            </a:r>
            <a:endParaRPr lang="en-US" sz="1000" dirty="0">
              <a:solidFill>
                <a:schemeClr val="accent6">
                  <a:lumMod val="75000"/>
                </a:schemeClr>
              </a:solidFill>
            </a:endParaRPr>
          </a:p>
        </p:txBody>
      </p:sp>
      <p:cxnSp>
        <p:nvCxnSpPr>
          <p:cNvPr id="26" name="Straight Arrow Connector 25"/>
          <p:cNvCxnSpPr/>
          <p:nvPr/>
        </p:nvCxnSpPr>
        <p:spPr>
          <a:xfrm>
            <a:off x="8039100" y="3201889"/>
            <a:ext cx="114300" cy="379511"/>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799608" y="2801779"/>
            <a:ext cx="1686791" cy="400110"/>
          </a:xfrm>
          <a:prstGeom prst="rect">
            <a:avLst/>
          </a:prstGeom>
          <a:noFill/>
        </p:spPr>
        <p:txBody>
          <a:bodyPr wrap="square" rtlCol="0">
            <a:spAutoFit/>
          </a:bodyPr>
          <a:lstStyle/>
          <a:p>
            <a:r>
              <a:rPr lang="en-US" sz="1000" dirty="0" smtClean="0">
                <a:solidFill>
                  <a:schemeClr val="accent6">
                    <a:lumMod val="75000"/>
                  </a:schemeClr>
                </a:solidFill>
              </a:rPr>
              <a:t>Icons indicate image scores, as in the Main panel</a:t>
            </a:r>
            <a:endParaRPr lang="en-US" sz="1000" dirty="0">
              <a:solidFill>
                <a:schemeClr val="accent6">
                  <a:lumMod val="75000"/>
                </a:schemeClr>
              </a:solidFill>
            </a:endParaRPr>
          </a:p>
        </p:txBody>
      </p:sp>
      <p:cxnSp>
        <p:nvCxnSpPr>
          <p:cNvPr id="35" name="Straight Arrow Connector 34"/>
          <p:cNvCxnSpPr/>
          <p:nvPr/>
        </p:nvCxnSpPr>
        <p:spPr>
          <a:xfrm>
            <a:off x="5029200" y="3124200"/>
            <a:ext cx="495300" cy="685851"/>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62000" y="5105400"/>
            <a:ext cx="1295400" cy="400110"/>
          </a:xfrm>
          <a:prstGeom prst="rect">
            <a:avLst/>
          </a:prstGeom>
          <a:noFill/>
        </p:spPr>
        <p:txBody>
          <a:bodyPr wrap="square" rtlCol="0">
            <a:spAutoFit/>
          </a:bodyPr>
          <a:lstStyle/>
          <a:p>
            <a:r>
              <a:rPr lang="en-US" sz="1000" dirty="0" smtClean="0">
                <a:solidFill>
                  <a:schemeClr val="accent6">
                    <a:lumMod val="75000"/>
                  </a:schemeClr>
                </a:solidFill>
              </a:rPr>
              <a:t>The current image is highlighted in blue</a:t>
            </a:r>
            <a:endParaRPr lang="en-US" sz="1000" dirty="0">
              <a:solidFill>
                <a:schemeClr val="accent6">
                  <a:lumMod val="75000"/>
                </a:schemeClr>
              </a:solidFill>
            </a:endParaRPr>
          </a:p>
        </p:txBody>
      </p:sp>
      <p:cxnSp>
        <p:nvCxnSpPr>
          <p:cNvPr id="38" name="Straight Arrow Connector 37"/>
          <p:cNvCxnSpPr/>
          <p:nvPr/>
        </p:nvCxnSpPr>
        <p:spPr>
          <a:xfrm flipV="1">
            <a:off x="1752600" y="4267200"/>
            <a:ext cx="304800" cy="85879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276600" y="5389602"/>
            <a:ext cx="1828800" cy="553998"/>
          </a:xfrm>
          <a:prstGeom prst="rect">
            <a:avLst/>
          </a:prstGeom>
          <a:noFill/>
        </p:spPr>
        <p:txBody>
          <a:bodyPr wrap="square" rtlCol="0">
            <a:spAutoFit/>
          </a:bodyPr>
          <a:lstStyle/>
          <a:p>
            <a:r>
              <a:rPr lang="en-US" sz="1000" dirty="0" smtClean="0">
                <a:solidFill>
                  <a:schemeClr val="accent6">
                    <a:lumMod val="75000"/>
                  </a:schemeClr>
                </a:solidFill>
              </a:rPr>
              <a:t>A timestamp on each image shows the time of imaging in 24-hour time</a:t>
            </a:r>
            <a:endParaRPr lang="en-US" sz="1000" dirty="0">
              <a:solidFill>
                <a:schemeClr val="accent6">
                  <a:lumMod val="75000"/>
                </a:schemeClr>
              </a:solidFill>
            </a:endParaRPr>
          </a:p>
        </p:txBody>
      </p:sp>
      <p:cxnSp>
        <p:nvCxnSpPr>
          <p:cNvPr id="40" name="Straight Arrow Connector 39"/>
          <p:cNvCxnSpPr/>
          <p:nvPr/>
        </p:nvCxnSpPr>
        <p:spPr>
          <a:xfrm flipV="1">
            <a:off x="4490604" y="4572000"/>
            <a:ext cx="304800" cy="85879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132320" y="5084802"/>
            <a:ext cx="1295400" cy="553998"/>
          </a:xfrm>
          <a:prstGeom prst="rect">
            <a:avLst/>
          </a:prstGeom>
          <a:noFill/>
        </p:spPr>
        <p:txBody>
          <a:bodyPr wrap="square" rtlCol="0">
            <a:spAutoFit/>
          </a:bodyPr>
          <a:lstStyle/>
          <a:p>
            <a:r>
              <a:rPr lang="en-US" sz="1000" dirty="0" smtClean="0">
                <a:solidFill>
                  <a:schemeClr val="accent6">
                    <a:lumMod val="75000"/>
                  </a:schemeClr>
                </a:solidFill>
              </a:rPr>
              <a:t>Ultraviolet and second harmonic generation images</a:t>
            </a:r>
            <a:endParaRPr lang="en-US" sz="1000" dirty="0">
              <a:solidFill>
                <a:schemeClr val="accent6">
                  <a:lumMod val="75000"/>
                </a:schemeClr>
              </a:solidFill>
            </a:endParaRPr>
          </a:p>
        </p:txBody>
      </p:sp>
      <p:cxnSp>
        <p:nvCxnSpPr>
          <p:cNvPr id="42" name="Straight Arrow Connector 41"/>
          <p:cNvCxnSpPr/>
          <p:nvPr/>
        </p:nvCxnSpPr>
        <p:spPr>
          <a:xfrm flipV="1">
            <a:off x="7810500" y="4667311"/>
            <a:ext cx="495300" cy="458688"/>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7391400" y="4667311"/>
            <a:ext cx="419100" cy="458688"/>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01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About this Guide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What you </a:t>
            </a:r>
            <a:r>
              <a:rPr lang="en-US" u="sng" dirty="0" smtClean="0"/>
              <a:t>will</a:t>
            </a:r>
            <a:r>
              <a:rPr lang="en-US" dirty="0" smtClean="0"/>
              <a:t> find in this guide:</a:t>
            </a:r>
          </a:p>
          <a:p>
            <a:pPr>
              <a:buBlip>
                <a:blip r:embed="rId2"/>
              </a:buBlip>
            </a:pPr>
            <a:r>
              <a:rPr lang="en-US" dirty="0" smtClean="0"/>
              <a:t>Step-by-step instructions</a:t>
            </a:r>
          </a:p>
          <a:p>
            <a:pPr>
              <a:buBlip>
                <a:blip r:embed="rId2"/>
              </a:buBlip>
            </a:pPr>
            <a:r>
              <a:rPr lang="en-US" dirty="0" smtClean="0"/>
              <a:t>Lots of screenshots and illustrations</a:t>
            </a:r>
          </a:p>
          <a:p>
            <a:pPr>
              <a:buBlip>
                <a:blip r:embed="rId2"/>
              </a:buBlip>
            </a:pPr>
            <a:r>
              <a:rPr lang="en-US" dirty="0" smtClean="0"/>
              <a:t>Brief descriptions of certain features</a:t>
            </a:r>
          </a:p>
          <a:p>
            <a:pPr>
              <a:buBlip>
                <a:blip r:embed="rId2"/>
              </a:buBlip>
            </a:pPr>
            <a:endParaRPr lang="en-US" dirty="0"/>
          </a:p>
          <a:p>
            <a:pPr marL="0" indent="0">
              <a:buNone/>
            </a:pPr>
            <a:r>
              <a:rPr lang="en-US" dirty="0" smtClean="0"/>
              <a:t>What you </a:t>
            </a:r>
            <a:r>
              <a:rPr lang="en-US" u="sng" dirty="0" smtClean="0"/>
              <a:t>will not</a:t>
            </a:r>
            <a:r>
              <a:rPr lang="en-US" dirty="0" smtClean="0"/>
              <a:t>* find in this guide:</a:t>
            </a:r>
          </a:p>
          <a:p>
            <a:pPr>
              <a:buBlip>
                <a:blip r:embed="rId2"/>
              </a:buBlip>
            </a:pPr>
            <a:r>
              <a:rPr lang="en-US" dirty="0" smtClean="0"/>
              <a:t>Detailed explanations of features</a:t>
            </a:r>
          </a:p>
          <a:p>
            <a:pPr>
              <a:buBlip>
                <a:blip r:embed="rId2"/>
              </a:buBlip>
            </a:pPr>
            <a:r>
              <a:rPr lang="en-US" dirty="0" smtClean="0"/>
              <a:t>Advanced capabilities of the software</a:t>
            </a:r>
          </a:p>
          <a:p>
            <a:pPr>
              <a:buBlip>
                <a:blip r:embed="rId2"/>
              </a:buBlip>
            </a:pPr>
            <a:r>
              <a:rPr lang="en-US" dirty="0" smtClean="0"/>
              <a:t>Technical information or specifications</a:t>
            </a:r>
          </a:p>
          <a:p>
            <a:pPr>
              <a:buBlip>
                <a:blip r:embed="rId2"/>
              </a:buBlip>
            </a:pPr>
            <a:r>
              <a:rPr lang="en-US" dirty="0" smtClean="0"/>
              <a:t>Assistance for Linux users</a:t>
            </a:r>
          </a:p>
          <a:p>
            <a:pPr>
              <a:buBlip>
                <a:blip r:embed="rId2"/>
              </a:buBlip>
            </a:pPr>
            <a:r>
              <a:rPr lang="en-US" dirty="0" smtClean="0"/>
              <a:t>Troubleshooting tips</a:t>
            </a:r>
          </a:p>
        </p:txBody>
      </p:sp>
      <p:sp>
        <p:nvSpPr>
          <p:cNvPr id="4" name="Footer Placeholder 3"/>
          <p:cNvSpPr>
            <a:spLocks noGrp="1"/>
          </p:cNvSpPr>
          <p:nvPr>
            <p:ph type="ftr" sz="quarter" idx="11"/>
          </p:nvPr>
        </p:nvSpPr>
        <p:spPr>
          <a:xfrm>
            <a:off x="533400" y="6356350"/>
            <a:ext cx="8077200" cy="365125"/>
          </a:xfrm>
        </p:spPr>
        <p:txBody>
          <a:bodyPr/>
          <a:lstStyle/>
          <a:p>
            <a:pPr algn="l"/>
            <a:r>
              <a:rPr lang="en-US" dirty="0" smtClean="0"/>
              <a:t>* This information—and more—can be found in the Hawkeye User Manual.</a:t>
            </a:r>
            <a:endParaRPr lang="en-US" dirty="0"/>
          </a:p>
        </p:txBody>
      </p:sp>
    </p:spTree>
    <p:extLst>
      <p:ext uri="{BB962C8B-B14F-4D97-AF65-F5344CB8AC3E}">
        <p14:creationId xmlns:p14="http://schemas.microsoft.com/office/powerpoint/2010/main" val="6612985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Inspector: Tools Panel</a:t>
            </a:r>
            <a:endParaRPr lang="en-US" dirty="0"/>
          </a:p>
        </p:txBody>
      </p:sp>
      <p:sp>
        <p:nvSpPr>
          <p:cNvPr id="3" name="Content Placeholder 2"/>
          <p:cNvSpPr>
            <a:spLocks noGrp="1"/>
          </p:cNvSpPr>
          <p:nvPr>
            <p:ph idx="1"/>
          </p:nvPr>
        </p:nvSpPr>
        <p:spPr>
          <a:xfrm>
            <a:off x="457200" y="1600201"/>
            <a:ext cx="8229600" cy="1080653"/>
          </a:xfrm>
        </p:spPr>
        <p:txBody>
          <a:bodyPr>
            <a:normAutofit/>
          </a:bodyPr>
          <a:lstStyle/>
          <a:p>
            <a:pPr marL="0" indent="0">
              <a:buNone/>
            </a:pPr>
            <a:r>
              <a:rPr lang="en-US" sz="1600" dirty="0" smtClean="0"/>
              <a:t>The Tools panel contains an assortment of tools that can be useful for reviewing experiment images. Clicking any tool will activate it and allow the user to adjust its parameters.</a:t>
            </a:r>
            <a:br>
              <a:rPr lang="en-US" sz="1600" dirty="0" smtClean="0"/>
            </a:br>
            <a:r>
              <a:rPr lang="en-US" sz="1600" dirty="0" smtClean="0"/>
              <a:t>(More tools may be added in future versions.)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590800"/>
            <a:ext cx="11811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0" y="2590800"/>
            <a:ext cx="11811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590800"/>
            <a:ext cx="11811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700" y="2590800"/>
            <a:ext cx="11811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457200" y="4953000"/>
            <a:ext cx="1981200" cy="861774"/>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Score tool</a:t>
            </a:r>
            <a:r>
              <a:rPr lang="en-US" sz="1000" dirty="0" smtClean="0">
                <a:solidFill>
                  <a:schemeClr val="accent6">
                    <a:lumMod val="75000"/>
                  </a:schemeClr>
                </a:solidFill>
              </a:rPr>
              <a:t> shows a listing of available scores and allows toggling them with the mouse. It also allows changing the current score mode.</a:t>
            </a:r>
            <a:endParaRPr lang="en-US" sz="1000" dirty="0">
              <a:solidFill>
                <a:schemeClr val="accent6">
                  <a:lumMod val="75000"/>
                </a:schemeClr>
              </a:solidFill>
            </a:endParaRPr>
          </a:p>
        </p:txBody>
      </p:sp>
      <p:sp>
        <p:nvSpPr>
          <p:cNvPr id="24" name="TextBox 23"/>
          <p:cNvSpPr txBox="1"/>
          <p:nvPr/>
        </p:nvSpPr>
        <p:spPr>
          <a:xfrm>
            <a:off x="2514600" y="4953000"/>
            <a:ext cx="1981200" cy="861774"/>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Magnifier tool</a:t>
            </a:r>
            <a:r>
              <a:rPr lang="en-US" sz="1000" dirty="0" smtClean="0">
                <a:solidFill>
                  <a:schemeClr val="accent6">
                    <a:lumMod val="75000"/>
                  </a:schemeClr>
                </a:solidFill>
              </a:rPr>
              <a:t> places a magnifying glass simulation at the mouse cursor, making it easier to examine tiny features (especially on a high-resolution screen).</a:t>
            </a:r>
            <a:endParaRPr lang="en-US" sz="1000" dirty="0">
              <a:solidFill>
                <a:schemeClr val="accent6">
                  <a:lumMod val="75000"/>
                </a:schemeClr>
              </a:solidFill>
            </a:endParaRPr>
          </a:p>
        </p:txBody>
      </p:sp>
      <p:sp>
        <p:nvSpPr>
          <p:cNvPr id="27" name="TextBox 26"/>
          <p:cNvSpPr txBox="1"/>
          <p:nvPr/>
        </p:nvSpPr>
        <p:spPr>
          <a:xfrm>
            <a:off x="4648200" y="4953000"/>
            <a:ext cx="1981200" cy="707886"/>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Line Measure</a:t>
            </a:r>
            <a:r>
              <a:rPr lang="en-US" sz="1000" dirty="0" smtClean="0">
                <a:solidFill>
                  <a:schemeClr val="accent6">
                    <a:lumMod val="75000"/>
                  </a:schemeClr>
                </a:solidFill>
              </a:rPr>
              <a:t> tool allows the user to take linear measurements on the image in pixels and microns (estimated).</a:t>
            </a:r>
            <a:endParaRPr lang="en-US" sz="1000" dirty="0">
              <a:solidFill>
                <a:schemeClr val="accent6">
                  <a:lumMod val="75000"/>
                </a:schemeClr>
              </a:solidFill>
            </a:endParaRPr>
          </a:p>
        </p:txBody>
      </p:sp>
      <p:sp>
        <p:nvSpPr>
          <p:cNvPr id="28" name="TextBox 27"/>
          <p:cNvSpPr txBox="1"/>
          <p:nvPr/>
        </p:nvSpPr>
        <p:spPr>
          <a:xfrm>
            <a:off x="6705600" y="4953000"/>
            <a:ext cx="1981200" cy="861774"/>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Contrast Filter</a:t>
            </a:r>
            <a:r>
              <a:rPr lang="en-US" sz="1000" dirty="0" smtClean="0">
                <a:solidFill>
                  <a:schemeClr val="accent6">
                    <a:lumMod val="75000"/>
                  </a:schemeClr>
                </a:solidFill>
              </a:rPr>
              <a:t> tool places a moveable filter on the image that increases the contrast of image colors, making it easier to examine barely-visible image objects.</a:t>
            </a:r>
            <a:endParaRPr lang="en-US" sz="1000" b="1" dirty="0">
              <a:solidFill>
                <a:schemeClr val="accent6">
                  <a:lumMod val="75000"/>
                </a:schemeClr>
              </a:solidFill>
            </a:endParaRPr>
          </a:p>
        </p:txBody>
      </p:sp>
      <p:sp>
        <p:nvSpPr>
          <p:cNvPr id="29" name="Content Placeholder 2"/>
          <p:cNvSpPr txBox="1">
            <a:spLocks/>
          </p:cNvSpPr>
          <p:nvPr/>
        </p:nvSpPr>
        <p:spPr>
          <a:xfrm>
            <a:off x="457200" y="5943599"/>
            <a:ext cx="8229600" cy="46412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smtClean="0"/>
              <a:t>For detailed information and tips about these tools, see the User Manual.</a:t>
            </a:r>
          </a:p>
        </p:txBody>
      </p:sp>
    </p:spTree>
    <p:extLst>
      <p:ext uri="{BB962C8B-B14F-4D97-AF65-F5344CB8AC3E}">
        <p14:creationId xmlns:p14="http://schemas.microsoft.com/office/powerpoint/2010/main" val="18203167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Using Keyboard Controls</a:t>
            </a:r>
            <a:endParaRPr lang="en-US" dirty="0"/>
          </a:p>
        </p:txBody>
      </p:sp>
      <p:sp>
        <p:nvSpPr>
          <p:cNvPr id="3" name="Content Placeholder 2"/>
          <p:cNvSpPr>
            <a:spLocks noGrp="1"/>
          </p:cNvSpPr>
          <p:nvPr>
            <p:ph idx="1"/>
          </p:nvPr>
        </p:nvSpPr>
        <p:spPr>
          <a:xfrm>
            <a:off x="457200" y="1600201"/>
            <a:ext cx="8229600" cy="1080653"/>
          </a:xfrm>
        </p:spPr>
        <p:txBody>
          <a:bodyPr>
            <a:normAutofit/>
          </a:bodyPr>
          <a:lstStyle/>
          <a:p>
            <a:pPr marL="0" indent="0">
              <a:buNone/>
            </a:pPr>
            <a:r>
              <a:rPr lang="en-US" sz="2000" dirty="0" smtClean="0"/>
              <a:t>Experiment review can be performed with the mouse, but is much more efficient when using keyboard shortcuts instead. There are keys for navigation, scoring, and selection.</a:t>
            </a: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538" y="4400550"/>
            <a:ext cx="115252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253700"/>
            <a:ext cx="151447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848225"/>
            <a:ext cx="19716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985837" y="4201575"/>
            <a:ext cx="1981200" cy="553998"/>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spacebar</a:t>
            </a:r>
            <a:r>
              <a:rPr lang="en-US" sz="1000" dirty="0" smtClean="0">
                <a:solidFill>
                  <a:schemeClr val="accent6">
                    <a:lumMod val="75000"/>
                  </a:schemeClr>
                </a:solidFill>
              </a:rPr>
              <a:t> toggles selection on the current image or experiment (depending on the score mode).</a:t>
            </a:r>
            <a:endParaRPr lang="en-US" sz="1000" dirty="0">
              <a:solidFill>
                <a:schemeClr val="accent6">
                  <a:lumMod val="75000"/>
                </a:schemeClr>
              </a:solidFill>
            </a:endParaRPr>
          </a:p>
        </p:txBody>
      </p:sp>
      <p:sp>
        <p:nvSpPr>
          <p:cNvPr id="21" name="TextBox 20"/>
          <p:cNvSpPr txBox="1"/>
          <p:nvPr/>
        </p:nvSpPr>
        <p:spPr>
          <a:xfrm>
            <a:off x="3467100" y="5334000"/>
            <a:ext cx="1981200" cy="400110"/>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up &amp; down</a:t>
            </a:r>
            <a:r>
              <a:rPr lang="en-US" sz="1000" dirty="0" smtClean="0">
                <a:solidFill>
                  <a:schemeClr val="accent6">
                    <a:lumMod val="75000"/>
                  </a:schemeClr>
                </a:solidFill>
              </a:rPr>
              <a:t> arrow keys change the image index.</a:t>
            </a:r>
            <a:endParaRPr lang="en-US" sz="1000" dirty="0">
              <a:solidFill>
                <a:schemeClr val="accent6">
                  <a:lumMod val="75000"/>
                </a:schemeClr>
              </a:solidFill>
            </a:endParaRPr>
          </a:p>
        </p:txBody>
      </p:sp>
      <p:sp>
        <p:nvSpPr>
          <p:cNvPr id="22" name="TextBox 21"/>
          <p:cNvSpPr txBox="1"/>
          <p:nvPr/>
        </p:nvSpPr>
        <p:spPr>
          <a:xfrm>
            <a:off x="3206750" y="3789402"/>
            <a:ext cx="1981200" cy="553998"/>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left &amp; right</a:t>
            </a:r>
            <a:r>
              <a:rPr lang="en-US" sz="1000" dirty="0" smtClean="0">
                <a:solidFill>
                  <a:schemeClr val="accent6">
                    <a:lumMod val="75000"/>
                  </a:schemeClr>
                </a:solidFill>
              </a:rPr>
              <a:t> arrow keys advance to the previous or next experiment in the dataset.</a:t>
            </a:r>
            <a:endParaRPr lang="en-US" sz="1000" dirty="0">
              <a:solidFill>
                <a:schemeClr val="accent6">
                  <a:lumMod val="75000"/>
                </a:schemeClr>
              </a:solidFill>
            </a:endParaRPr>
          </a:p>
        </p:txBody>
      </p:sp>
      <p:sp>
        <p:nvSpPr>
          <p:cNvPr id="23" name="TextBox 22"/>
          <p:cNvSpPr txBox="1"/>
          <p:nvPr/>
        </p:nvSpPr>
        <p:spPr>
          <a:xfrm>
            <a:off x="3443287" y="2895600"/>
            <a:ext cx="2328863" cy="553998"/>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keypad numbers</a:t>
            </a:r>
            <a:r>
              <a:rPr lang="en-US" sz="1000" dirty="0" smtClean="0">
                <a:solidFill>
                  <a:schemeClr val="accent6">
                    <a:lumMod val="75000"/>
                  </a:schemeClr>
                </a:solidFill>
              </a:rPr>
              <a:t> can be used to score the current image or experiment (depending on the score mode).</a:t>
            </a:r>
            <a:r>
              <a:rPr lang="en-US" sz="1000" b="1" dirty="0" smtClean="0">
                <a:solidFill>
                  <a:schemeClr val="accent6">
                    <a:lumMod val="75000"/>
                  </a:schemeClr>
                </a:solidFill>
              </a:rPr>
              <a:t> </a:t>
            </a:r>
            <a:endParaRPr lang="en-US" sz="1000" dirty="0">
              <a:solidFill>
                <a:schemeClr val="accent6">
                  <a:lumMod val="75000"/>
                </a:schemeClr>
              </a:solidFill>
            </a:endParaRPr>
          </a:p>
        </p:txBody>
      </p:sp>
      <p:sp>
        <p:nvSpPr>
          <p:cNvPr id="24" name="TextBox 23"/>
          <p:cNvSpPr txBox="1"/>
          <p:nvPr/>
        </p:nvSpPr>
        <p:spPr>
          <a:xfrm>
            <a:off x="5675312" y="2432050"/>
            <a:ext cx="2173288" cy="707886"/>
          </a:xfrm>
          <a:prstGeom prst="rect">
            <a:avLst/>
          </a:prstGeom>
          <a:noFill/>
        </p:spPr>
        <p:txBody>
          <a:bodyPr wrap="square" rtlCol="0">
            <a:spAutoFit/>
          </a:bodyPr>
          <a:lstStyle/>
          <a:p>
            <a:r>
              <a:rPr lang="en-US" sz="1000" dirty="0" smtClean="0">
                <a:solidFill>
                  <a:schemeClr val="accent6">
                    <a:lumMod val="75000"/>
                  </a:schemeClr>
                </a:solidFill>
              </a:rPr>
              <a:t>Make sure </a:t>
            </a:r>
            <a:r>
              <a:rPr lang="en-US" sz="1000" b="1" dirty="0" err="1" smtClean="0">
                <a:solidFill>
                  <a:schemeClr val="accent6">
                    <a:lumMod val="75000"/>
                  </a:schemeClr>
                </a:solidFill>
              </a:rPr>
              <a:t>Num</a:t>
            </a:r>
            <a:r>
              <a:rPr lang="en-US" sz="1000" b="1" dirty="0" smtClean="0">
                <a:solidFill>
                  <a:schemeClr val="accent6">
                    <a:lumMod val="75000"/>
                  </a:schemeClr>
                </a:solidFill>
              </a:rPr>
              <a:t> Lock</a:t>
            </a:r>
            <a:r>
              <a:rPr lang="en-US" sz="1000" dirty="0" smtClean="0">
                <a:solidFill>
                  <a:schemeClr val="accent6">
                    <a:lumMod val="75000"/>
                  </a:schemeClr>
                </a:solidFill>
              </a:rPr>
              <a:t> stays ON while scoring, or the keypad numbers will be interpreted as arrow keys and perform navigation functions instead!</a:t>
            </a:r>
            <a:endParaRPr lang="en-US" sz="1000" dirty="0">
              <a:solidFill>
                <a:schemeClr val="accent6">
                  <a:lumMod val="75000"/>
                </a:schemeClr>
              </a:solidFill>
            </a:endParaRPr>
          </a:p>
        </p:txBody>
      </p:sp>
      <p:sp>
        <p:nvSpPr>
          <p:cNvPr id="27" name="TextBox 26"/>
          <p:cNvSpPr txBox="1"/>
          <p:nvPr/>
        </p:nvSpPr>
        <p:spPr>
          <a:xfrm>
            <a:off x="5772150" y="5324505"/>
            <a:ext cx="1981200" cy="861774"/>
          </a:xfrm>
          <a:prstGeom prst="rect">
            <a:avLst/>
          </a:prstGeom>
          <a:noFill/>
        </p:spPr>
        <p:txBody>
          <a:bodyPr wrap="square" rtlCol="0">
            <a:spAutoFit/>
          </a:bodyPr>
          <a:lstStyle/>
          <a:p>
            <a:r>
              <a:rPr lang="en-US" sz="1000" dirty="0" smtClean="0">
                <a:solidFill>
                  <a:schemeClr val="accent6">
                    <a:lumMod val="75000"/>
                  </a:schemeClr>
                </a:solidFill>
              </a:rPr>
              <a:t>The </a:t>
            </a:r>
            <a:r>
              <a:rPr lang="en-US" sz="1000" b="1" dirty="0" smtClean="0">
                <a:solidFill>
                  <a:schemeClr val="accent6">
                    <a:lumMod val="75000"/>
                  </a:schemeClr>
                </a:solidFill>
              </a:rPr>
              <a:t>Enter</a:t>
            </a:r>
            <a:r>
              <a:rPr lang="en-US" sz="1000" dirty="0" smtClean="0">
                <a:solidFill>
                  <a:schemeClr val="accent6">
                    <a:lumMod val="75000"/>
                  </a:schemeClr>
                </a:solidFill>
              </a:rPr>
              <a:t> key advances to the next experiment (same as right arrow key), allowing both forward navigation and scoring without moving the hand from the keypad.</a:t>
            </a:r>
            <a:endParaRPr lang="en-US" sz="1000" dirty="0">
              <a:solidFill>
                <a:schemeClr val="accent6">
                  <a:lumMod val="75000"/>
                </a:schemeClr>
              </a:solidFill>
            </a:endParaRPr>
          </a:p>
        </p:txBody>
      </p:sp>
      <p:cxnSp>
        <p:nvCxnSpPr>
          <p:cNvPr id="28" name="Straight Arrow Connector 27"/>
          <p:cNvCxnSpPr/>
          <p:nvPr/>
        </p:nvCxnSpPr>
        <p:spPr>
          <a:xfrm>
            <a:off x="1905000" y="4755574"/>
            <a:ext cx="228600" cy="27362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214937" y="3322600"/>
            <a:ext cx="881063" cy="9446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6096000" y="3139936"/>
            <a:ext cx="152400" cy="309662"/>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6934200" y="4848225"/>
            <a:ext cx="228600" cy="610375"/>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886200" y="4343401"/>
            <a:ext cx="311150" cy="60959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886200" y="4351575"/>
            <a:ext cx="990600" cy="517236"/>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4381500" y="5029200"/>
            <a:ext cx="190500" cy="353200"/>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4381500" y="4724400"/>
            <a:ext cx="76200" cy="645394"/>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5497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Image Scoring Procedure</a:t>
            </a:r>
            <a:endParaRPr lang="en-US" dirty="0"/>
          </a:p>
        </p:txBody>
      </p:sp>
      <p:sp>
        <p:nvSpPr>
          <p:cNvPr id="3" name="Content Placeholder 2"/>
          <p:cNvSpPr>
            <a:spLocks noGrp="1"/>
          </p:cNvSpPr>
          <p:nvPr>
            <p:ph idx="1"/>
          </p:nvPr>
        </p:nvSpPr>
        <p:spPr>
          <a:xfrm>
            <a:off x="457200" y="1600201"/>
            <a:ext cx="8229600" cy="838199"/>
          </a:xfrm>
        </p:spPr>
        <p:txBody>
          <a:bodyPr>
            <a:normAutofit/>
          </a:bodyPr>
          <a:lstStyle/>
          <a:p>
            <a:pPr marL="0" indent="0">
              <a:buNone/>
            </a:pPr>
            <a:r>
              <a:rPr lang="en-US" sz="2000" smtClean="0"/>
              <a:t>Assuming you chose </a:t>
            </a:r>
            <a:r>
              <a:rPr lang="en-US" sz="2000" dirty="0" smtClean="0"/>
              <a:t>to </a:t>
            </a:r>
            <a:r>
              <a:rPr lang="en-US" sz="2000" b="1" dirty="0" smtClean="0"/>
              <a:t>Score by Image</a:t>
            </a:r>
            <a:r>
              <a:rPr lang="en-US" sz="2000" dirty="0" smtClean="0"/>
              <a:t> (default) in the QuickStart Wizard, follow this procedure to review and score individual images.</a:t>
            </a:r>
          </a:p>
        </p:txBody>
      </p:sp>
      <p:graphicFrame>
        <p:nvGraphicFramePr>
          <p:cNvPr id="6" name="Table 5"/>
          <p:cNvGraphicFramePr>
            <a:graphicFrameLocks noGrp="1"/>
          </p:cNvGraphicFramePr>
          <p:nvPr>
            <p:extLst>
              <p:ext uri="{D42A27DB-BD31-4B8C-83A1-F6EECF244321}">
                <p14:modId xmlns:p14="http://schemas.microsoft.com/office/powerpoint/2010/main" val="3300895254"/>
              </p:ext>
            </p:extLst>
          </p:nvPr>
        </p:nvGraphicFramePr>
        <p:xfrm>
          <a:off x="533400" y="2438400"/>
          <a:ext cx="8077200" cy="3878580"/>
        </p:xfrm>
        <a:graphic>
          <a:graphicData uri="http://schemas.openxmlformats.org/drawingml/2006/table">
            <a:tbl>
              <a:tblPr firstRow="1" bandRow="1">
                <a:tableStyleId>{5C22544A-7EE6-4342-B048-85BDC9FD1C3A}</a:tableStyleId>
              </a:tblPr>
              <a:tblGrid>
                <a:gridCol w="2209800"/>
                <a:gridCol w="1828800"/>
                <a:gridCol w="2133600"/>
                <a:gridCol w="1905000"/>
              </a:tblGrid>
              <a:tr h="1866900">
                <a:tc>
                  <a:txBody>
                    <a:bodyPr/>
                    <a:lstStyle/>
                    <a:p>
                      <a:pPr marL="0" algn="l" defTabSz="914400" rtl="0" eaLnBrk="1" latinLnBrk="0" hangingPunct="1"/>
                      <a:r>
                        <a:rPr lang="en-US" sz="1800" b="1" kern="1200" dirty="0" smtClean="0">
                          <a:solidFill>
                            <a:schemeClr val="dk1"/>
                          </a:solidFill>
                          <a:latin typeface="+mn-lt"/>
                          <a:ea typeface="+mn-ea"/>
                          <a:cs typeface="+mn-cs"/>
                        </a:rPr>
                        <a:t>1. Open an Inspector by clicking on the first cell in the experiment map.</a:t>
                      </a:r>
                      <a:endParaRPr lang="en-US" sz="1800" b="1" kern="1200" dirty="0">
                        <a:solidFill>
                          <a:schemeClr val="dk1"/>
                        </a:solidFill>
                        <a:latin typeface="+mn-lt"/>
                        <a:ea typeface="+mn-ea"/>
                        <a:cs typeface="+mn-cs"/>
                      </a:endParaRPr>
                    </a:p>
                  </a:txBody>
                  <a:tcPr>
                    <a:noFill/>
                  </a:tcPr>
                </a:tc>
                <a:tc>
                  <a:txBody>
                    <a:bodyPr/>
                    <a:lstStyle/>
                    <a:p>
                      <a:pPr marL="0" algn="l" defTabSz="914400" rtl="0" eaLnBrk="1" latinLnBrk="0" hangingPunct="1"/>
                      <a:endParaRPr lang="en-US" sz="1800" b="1" kern="1200" dirty="0">
                        <a:solidFill>
                          <a:schemeClr val="dk1"/>
                        </a:solidFill>
                        <a:latin typeface="+mn-lt"/>
                        <a:ea typeface="+mn-ea"/>
                        <a:cs typeface="+mn-cs"/>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lt"/>
                          <a:ea typeface="+mn-ea"/>
                          <a:cs typeface="+mn-cs"/>
                        </a:rPr>
                        <a:t>2. Open the Score tool in the Tools panel.</a:t>
                      </a:r>
                      <a:r>
                        <a:rPr lang="en-US" sz="1800" b="1" kern="1200" baseline="0" dirty="0" smtClean="0">
                          <a:solidFill>
                            <a:schemeClr val="dk1"/>
                          </a:solidFill>
                          <a:latin typeface="+mn-lt"/>
                          <a:ea typeface="+mn-ea"/>
                          <a:cs typeface="+mn-cs"/>
                        </a:rPr>
                        <a:t> You will see a list showing which number key will apply which score.</a:t>
                      </a:r>
                      <a:endParaRPr lang="en-US" sz="1800" b="1" kern="1200" dirty="0" smtClean="0">
                        <a:solidFill>
                          <a:schemeClr val="dk1"/>
                        </a:solidFill>
                        <a:latin typeface="+mn-lt"/>
                        <a:ea typeface="+mn-ea"/>
                        <a:cs typeface="+mn-cs"/>
                      </a:endParaRPr>
                    </a:p>
                    <a:p>
                      <a:endParaRPr lang="en-US" dirty="0"/>
                    </a:p>
                  </a:txBody>
                  <a:tcPr>
                    <a:noFill/>
                  </a:tcPr>
                </a:tc>
                <a:tc>
                  <a:txBody>
                    <a:bodyPr/>
                    <a:lstStyle/>
                    <a:p>
                      <a:pPr marL="0" algn="l" defTabSz="914400" rtl="0" eaLnBrk="1" latinLnBrk="0" hangingPunct="1"/>
                      <a:endParaRPr lang="en-US" sz="1800" b="1" kern="1200" dirty="0">
                        <a:solidFill>
                          <a:schemeClr val="dk1"/>
                        </a:solidFill>
                        <a:latin typeface="+mn-lt"/>
                        <a:ea typeface="+mn-ea"/>
                        <a:cs typeface="+mn-cs"/>
                      </a:endParaRPr>
                    </a:p>
                  </a:txBody>
                  <a:tcPr>
                    <a:noFill/>
                  </a:tcPr>
                </a:tc>
              </a:tr>
              <a:tr h="1866900">
                <a:tc>
                  <a:txBody>
                    <a:bodyPr/>
                    <a:lstStyle/>
                    <a:p>
                      <a:pPr marL="0" algn="l" defTabSz="914400" rtl="0" eaLnBrk="1" latinLnBrk="0" hangingPunct="1"/>
                      <a:r>
                        <a:rPr lang="en-US" sz="1800" b="1" kern="1200" dirty="0" smtClean="0">
                          <a:solidFill>
                            <a:schemeClr val="dk1"/>
                          </a:solidFill>
                          <a:latin typeface="+mn-lt"/>
                          <a:ea typeface="+mn-ea"/>
                          <a:cs typeface="+mn-cs"/>
                        </a:rPr>
                        <a:t>3. Use the keypad numbers to toggle</a:t>
                      </a:r>
                      <a:r>
                        <a:rPr lang="en-US" sz="1800" b="1" kern="1200" baseline="0" dirty="0" smtClean="0">
                          <a:solidFill>
                            <a:schemeClr val="dk1"/>
                          </a:solidFill>
                          <a:latin typeface="+mn-lt"/>
                          <a:ea typeface="+mn-ea"/>
                          <a:cs typeface="+mn-cs"/>
                        </a:rPr>
                        <a:t> one or more scores for the current image. (Make sure </a:t>
                      </a:r>
                      <a:r>
                        <a:rPr lang="en-US" sz="1800" b="1" kern="1200" baseline="0" dirty="0" err="1" smtClean="0">
                          <a:solidFill>
                            <a:schemeClr val="dk1"/>
                          </a:solidFill>
                          <a:latin typeface="+mn-lt"/>
                          <a:ea typeface="+mn-ea"/>
                          <a:cs typeface="+mn-cs"/>
                        </a:rPr>
                        <a:t>Num</a:t>
                      </a:r>
                      <a:r>
                        <a:rPr lang="en-US" sz="1800" b="1" kern="1200" baseline="0" dirty="0" smtClean="0">
                          <a:solidFill>
                            <a:schemeClr val="dk1"/>
                          </a:solidFill>
                          <a:latin typeface="+mn-lt"/>
                          <a:ea typeface="+mn-ea"/>
                          <a:cs typeface="+mn-cs"/>
                        </a:rPr>
                        <a:t> Lock is ON.)</a:t>
                      </a:r>
                      <a:endParaRPr lang="en-US" sz="1800" b="1" kern="1200" dirty="0">
                        <a:solidFill>
                          <a:schemeClr val="dk1"/>
                        </a:solidFill>
                        <a:latin typeface="+mn-lt"/>
                        <a:ea typeface="+mn-ea"/>
                        <a:cs typeface="+mn-cs"/>
                      </a:endParaRPr>
                    </a:p>
                  </a:txBody>
                  <a:tcPr>
                    <a:noFill/>
                  </a:tcPr>
                </a:tc>
                <a:tc>
                  <a:txBody>
                    <a:bodyPr/>
                    <a:lstStyle/>
                    <a:p>
                      <a:pPr marL="0" algn="l" defTabSz="914400" rtl="0" eaLnBrk="1" latinLnBrk="0" hangingPunct="1"/>
                      <a:endParaRPr lang="en-US" sz="1800" b="1" kern="1200" dirty="0">
                        <a:solidFill>
                          <a:schemeClr val="dk1"/>
                        </a:solidFill>
                        <a:latin typeface="+mn-lt"/>
                        <a:ea typeface="+mn-ea"/>
                        <a:cs typeface="+mn-cs"/>
                      </a:endParaRPr>
                    </a:p>
                  </a:txBody>
                  <a:tcPr>
                    <a:noFill/>
                  </a:tcPr>
                </a:tc>
                <a:tc>
                  <a:txBody>
                    <a:bodyPr/>
                    <a:lstStyle/>
                    <a:p>
                      <a:pPr marL="0" algn="l" defTabSz="914400" rtl="0" eaLnBrk="1" latinLnBrk="0" hangingPunct="1"/>
                      <a:r>
                        <a:rPr lang="en-US" sz="1800" b="1" kern="1200" dirty="0" smtClean="0">
                          <a:solidFill>
                            <a:schemeClr val="dk1"/>
                          </a:solidFill>
                          <a:latin typeface="+mn-lt"/>
                          <a:ea typeface="+mn-ea"/>
                          <a:cs typeface="+mn-cs"/>
                        </a:rPr>
                        <a:t>4. When you have scored the current image, press the Enter key</a:t>
                      </a:r>
                      <a:r>
                        <a:rPr lang="en-US" sz="1800" b="1" kern="1200" baseline="0" dirty="0" smtClean="0">
                          <a:solidFill>
                            <a:schemeClr val="dk1"/>
                          </a:solidFill>
                          <a:latin typeface="+mn-lt"/>
                          <a:ea typeface="+mn-ea"/>
                          <a:cs typeface="+mn-cs"/>
                        </a:rPr>
                        <a:t> to move to the next experiment.</a:t>
                      </a:r>
                      <a:endParaRPr lang="en-US" sz="1800" b="1" kern="1200" dirty="0">
                        <a:solidFill>
                          <a:schemeClr val="dk1"/>
                        </a:solidFill>
                        <a:latin typeface="+mn-lt"/>
                        <a:ea typeface="+mn-ea"/>
                        <a:cs typeface="+mn-cs"/>
                      </a:endParaRPr>
                    </a:p>
                  </a:txBody>
                  <a:tcPr>
                    <a:noFill/>
                  </a:tcPr>
                </a:tc>
                <a:tc>
                  <a:txBody>
                    <a:bodyPr/>
                    <a:lstStyle/>
                    <a:p>
                      <a:pPr marL="0" algn="l" defTabSz="914400" rtl="0" eaLnBrk="1" latinLnBrk="0" hangingPunct="1"/>
                      <a:endParaRPr lang="en-US" sz="1800" b="1" kern="1200" dirty="0">
                        <a:solidFill>
                          <a:schemeClr val="dk1"/>
                        </a:solidFill>
                        <a:latin typeface="+mn-lt"/>
                        <a:ea typeface="+mn-ea"/>
                        <a:cs typeface="+mn-cs"/>
                      </a:endParaRPr>
                    </a:p>
                  </a:txBody>
                  <a:tcPr>
                    <a:noFill/>
                  </a:tcPr>
                </a:tc>
              </a:tr>
            </a:tbl>
          </a:graphicData>
        </a:graphic>
      </p:graphicFrame>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0675" y="2505075"/>
            <a:ext cx="1480633"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2612" y="2965200"/>
            <a:ext cx="157163" cy="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1" y="2438400"/>
            <a:ext cx="1099794"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6224" y="4572000"/>
            <a:ext cx="612775" cy="782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92751" y="4899529"/>
            <a:ext cx="629507" cy="909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2819400" y="5029200"/>
            <a:ext cx="152400" cy="152400"/>
          </a:xfrm>
          <a:prstGeom prst="roundRect">
            <a:avLst/>
          </a:prstGeom>
          <a:solidFill>
            <a:srgbClr val="FF4B4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2971800" y="5105400"/>
            <a:ext cx="762000" cy="76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3928" y="2667000"/>
            <a:ext cx="157163" cy="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1025" y="4572000"/>
            <a:ext cx="1102970" cy="1408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ounded Rectangle 17"/>
          <p:cNvSpPr/>
          <p:nvPr/>
        </p:nvSpPr>
        <p:spPr>
          <a:xfrm>
            <a:off x="7772399" y="5396796"/>
            <a:ext cx="261595" cy="583398"/>
          </a:xfrm>
          <a:prstGeom prst="roundRect">
            <a:avLst/>
          </a:prstGeom>
          <a:solidFill>
            <a:srgbClr val="FF4B4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5143500"/>
            <a:ext cx="609600" cy="97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 r="56758" b="73034"/>
          <a:stretch/>
        </p:blipFill>
        <p:spPr bwMode="auto">
          <a:xfrm>
            <a:off x="7620000" y="5740485"/>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59689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FF0000"/>
                </a:solidFill>
              </a:rPr>
              <a:t>Reviewing Scored Images</a:t>
            </a:r>
          </a:p>
        </p:txBody>
      </p:sp>
      <p:sp>
        <p:nvSpPr>
          <p:cNvPr id="3" name="Content Placeholder 2"/>
          <p:cNvSpPr>
            <a:spLocks noGrp="1"/>
          </p:cNvSpPr>
          <p:nvPr>
            <p:ph idx="1"/>
          </p:nvPr>
        </p:nvSpPr>
        <p:spPr>
          <a:xfrm>
            <a:off x="457200" y="1600201"/>
            <a:ext cx="8229600" cy="1066799"/>
          </a:xfrm>
        </p:spPr>
        <p:txBody>
          <a:bodyPr>
            <a:normAutofit fontScale="92500" lnSpcReduction="20000"/>
          </a:bodyPr>
          <a:lstStyle/>
          <a:p>
            <a:pPr marL="0" indent="0">
              <a:buNone/>
            </a:pPr>
            <a:r>
              <a:rPr lang="en-US" sz="2000" dirty="0" smtClean="0"/>
              <a:t>When image scoring is complete, images shown in the experiment map will be color-coded by score(s). The shading is the same color as the score icons in the Inspector window. If multiple colors are shown in a cell, the displayed image has been given multiple scores.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030" y="2766723"/>
            <a:ext cx="4091940" cy="3024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2526030" y="5791200"/>
            <a:ext cx="4091940" cy="400110"/>
          </a:xfrm>
          <a:prstGeom prst="rect">
            <a:avLst/>
          </a:prstGeom>
          <a:noFill/>
        </p:spPr>
        <p:txBody>
          <a:bodyPr wrap="square" rtlCol="0">
            <a:spAutoFit/>
          </a:bodyPr>
          <a:lstStyle/>
          <a:p>
            <a:r>
              <a:rPr lang="en-US" sz="1000" dirty="0" smtClean="0">
                <a:solidFill>
                  <a:schemeClr val="accent6">
                    <a:lumMod val="75000"/>
                  </a:schemeClr>
                </a:solidFill>
              </a:rPr>
              <a:t>A page of experiments after scoring by image. Images with more than one score are shown with multiple colors.</a:t>
            </a:r>
            <a:endParaRPr lang="en-US" sz="1000" dirty="0">
              <a:solidFill>
                <a:schemeClr val="accent6">
                  <a:lumMod val="75000"/>
                </a:schemeClr>
              </a:solidFill>
            </a:endParaRPr>
          </a:p>
        </p:txBody>
      </p:sp>
    </p:spTree>
    <p:extLst>
      <p:ext uri="{BB962C8B-B14F-4D97-AF65-F5344CB8AC3E}">
        <p14:creationId xmlns:p14="http://schemas.microsoft.com/office/powerpoint/2010/main" val="29280845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Searching for Scored Images</a:t>
            </a:r>
            <a:endParaRPr lang="en-US" b="1"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42225880"/>
              </p:ext>
            </p:extLst>
          </p:nvPr>
        </p:nvGraphicFramePr>
        <p:xfrm>
          <a:off x="762000" y="1676400"/>
          <a:ext cx="7620000" cy="4419600"/>
        </p:xfrm>
        <a:graphic>
          <a:graphicData uri="http://schemas.openxmlformats.org/drawingml/2006/table">
            <a:tbl>
              <a:tblPr firstRow="1" bandRow="1">
                <a:tableStyleId>{5C22544A-7EE6-4342-B048-85BDC9FD1C3A}</a:tableStyleId>
              </a:tblPr>
              <a:tblGrid>
                <a:gridCol w="3810000"/>
                <a:gridCol w="3810000"/>
              </a:tblGrid>
              <a:tr h="14952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To search for images with a particular score, click any cell in the map to open an Inspector window.</a:t>
                      </a:r>
                    </a:p>
                    <a:p>
                      <a:pPr algn="l"/>
                      <a:endParaRPr lang="en-US" b="0" dirty="0">
                        <a:solidFill>
                          <a:schemeClr val="tx1"/>
                        </a:solidFill>
                      </a:endParaRPr>
                    </a:p>
                  </a:txBody>
                  <a:tcPr anchor="ctr">
                    <a:noFill/>
                  </a:tcPr>
                </a:tc>
                <a:tc>
                  <a:txBody>
                    <a:bodyPr/>
                    <a:lstStyle/>
                    <a:p>
                      <a:pPr algn="l"/>
                      <a:endParaRPr lang="en-US" b="1">
                        <a:solidFill>
                          <a:schemeClr val="tx1"/>
                        </a:solidFill>
                      </a:endParaRPr>
                    </a:p>
                  </a:txBody>
                  <a:tcPr anchor="ctr">
                    <a:noFill/>
                  </a:tcPr>
                </a:tc>
              </a:tr>
              <a:tr h="19275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In the Navigator panel, set the condition drop-down to the score you want to look for.</a:t>
                      </a:r>
                    </a:p>
                    <a:p>
                      <a:pPr algn="l"/>
                      <a:endParaRPr lang="en-US" b="0" dirty="0">
                        <a:solidFill>
                          <a:schemeClr val="tx1"/>
                        </a:solidFill>
                      </a:endParaRPr>
                    </a:p>
                  </a:txBody>
                  <a:tcPr anchor="ctr">
                    <a:noFill/>
                  </a:tcPr>
                </a:tc>
                <a:tc>
                  <a:txBody>
                    <a:bodyPr/>
                    <a:lstStyle/>
                    <a:p>
                      <a:pPr algn="l"/>
                      <a:endParaRPr lang="en-US" b="1" dirty="0">
                        <a:solidFill>
                          <a:schemeClr val="tx1"/>
                        </a:solidFill>
                      </a:endParaRPr>
                    </a:p>
                  </a:txBody>
                  <a:tcPr anchor="ctr">
                    <a:noFill/>
                  </a:tcPr>
                </a:tc>
              </a:tr>
              <a:tr h="9968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solidFill>
                            <a:schemeClr val="tx1"/>
                          </a:solidFill>
                        </a:rPr>
                        <a:t>Use the red arrow buttons to navigate to other images having</a:t>
                      </a:r>
                      <a:r>
                        <a:rPr lang="en-US" sz="1800" b="0" baseline="0" dirty="0" smtClean="0">
                          <a:solidFill>
                            <a:schemeClr val="tx1"/>
                          </a:solidFill>
                        </a:rPr>
                        <a:t> the score that you specified.</a:t>
                      </a:r>
                      <a:endParaRPr lang="en-US" sz="1800" b="0" dirty="0" smtClean="0">
                        <a:solidFill>
                          <a:schemeClr val="tx1"/>
                        </a:solidFill>
                      </a:endParaRPr>
                    </a:p>
                  </a:txBody>
                  <a:tcPr anchor="ctr">
                    <a:noFill/>
                  </a:tcPr>
                </a:tc>
                <a:tc>
                  <a:txBody>
                    <a:bodyPr/>
                    <a:lstStyle/>
                    <a:p>
                      <a:pPr algn="l"/>
                      <a:endParaRPr lang="en-US" b="1" dirty="0">
                        <a:solidFill>
                          <a:schemeClr val="tx1"/>
                        </a:solidFill>
                      </a:endParaRPr>
                    </a:p>
                  </a:txBody>
                  <a:tcPr anchor="ctr">
                    <a:noFill/>
                  </a:tcPr>
                </a:tc>
              </a:tr>
            </a:tbl>
          </a:graphicData>
        </a:graphic>
      </p:graphicFrame>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1600200"/>
            <a:ext cx="1480633"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5029200" y="3279796"/>
            <a:ext cx="2362200" cy="1444604"/>
            <a:chOff x="4572000" y="2438400"/>
            <a:chExt cx="3541317" cy="228600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38400"/>
              <a:ext cx="3541317"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4191000"/>
              <a:ext cx="157163" cy="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0" y="2216728"/>
            <a:ext cx="108541" cy="162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2530" y="5200650"/>
            <a:ext cx="192405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ounded Rectangle 13"/>
          <p:cNvSpPr/>
          <p:nvPr/>
        </p:nvSpPr>
        <p:spPr>
          <a:xfrm>
            <a:off x="6404935" y="5634978"/>
            <a:ext cx="301603" cy="308622"/>
          </a:xfrm>
          <a:prstGeom prst="roundRect">
            <a:avLst/>
          </a:prstGeom>
          <a:solidFill>
            <a:srgbClr val="FF4B4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01704" y="5869284"/>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79239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Comparing Images</a:t>
            </a:r>
            <a:endParaRPr lang="en-US" b="1" dirty="0">
              <a:solidFill>
                <a:srgbClr val="FF0000"/>
              </a:solidFill>
            </a:endParaRPr>
          </a:p>
        </p:txBody>
      </p:sp>
      <p:sp>
        <p:nvSpPr>
          <p:cNvPr id="3" name="Content Placeholder 2"/>
          <p:cNvSpPr>
            <a:spLocks noGrp="1"/>
          </p:cNvSpPr>
          <p:nvPr>
            <p:ph idx="1"/>
          </p:nvPr>
        </p:nvSpPr>
        <p:spPr>
          <a:xfrm>
            <a:off x="457200" y="1600201"/>
            <a:ext cx="8229600" cy="1066799"/>
          </a:xfrm>
        </p:spPr>
        <p:txBody>
          <a:bodyPr>
            <a:normAutofit/>
          </a:bodyPr>
          <a:lstStyle/>
          <a:p>
            <a:pPr marL="0" indent="0">
              <a:buNone/>
            </a:pPr>
            <a:r>
              <a:rPr lang="en-US" sz="2000" dirty="0" smtClean="0"/>
              <a:t>To compare any images side-by-side, you can click the experiment map more than once to open multiple Inspector windows. Then navigate to the desired image in each Inspector.</a:t>
            </a:r>
          </a:p>
        </p:txBody>
      </p:sp>
      <p:grpSp>
        <p:nvGrpSpPr>
          <p:cNvPr id="4" name="Group 3"/>
          <p:cNvGrpSpPr/>
          <p:nvPr/>
        </p:nvGrpSpPr>
        <p:grpSpPr>
          <a:xfrm>
            <a:off x="1627858" y="2699238"/>
            <a:ext cx="5799812" cy="3320562"/>
            <a:chOff x="1350716" y="2699238"/>
            <a:chExt cx="5799812" cy="3320562"/>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0258" y="2699238"/>
              <a:ext cx="1560270" cy="162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0258" y="4400550"/>
              <a:ext cx="1554642"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0716" y="2819400"/>
              <a:ext cx="3838575" cy="2837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Bent Arrow 8"/>
            <p:cNvSpPr/>
            <p:nvPr/>
          </p:nvSpPr>
          <p:spPr>
            <a:xfrm>
              <a:off x="2402129" y="3810000"/>
              <a:ext cx="3124200" cy="634513"/>
            </a:xfrm>
            <a:prstGeom prst="bentArrow">
              <a:avLst>
                <a:gd name="adj1" fmla="val 25000"/>
                <a:gd name="adj2" fmla="val 24615"/>
                <a:gd name="adj3" fmla="val 25000"/>
                <a:gd name="adj4" fmla="val 43750"/>
              </a:avLst>
            </a:prstGeom>
            <a:gradFill flip="none" rotWithShape="1">
              <a:gsLst>
                <a:gs pos="95000">
                  <a:srgbClr val="FF0000"/>
                </a:gs>
                <a:gs pos="18000">
                  <a:srgbClr val="FF4B4B">
                    <a:alpha val="49804"/>
                  </a:srgbClr>
                </a:gs>
                <a:gs pos="48000">
                  <a:srgbClr val="FF2F2F">
                    <a:alpha val="69804"/>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ent Arrow 9"/>
            <p:cNvSpPr/>
            <p:nvPr/>
          </p:nvSpPr>
          <p:spPr>
            <a:xfrm flipV="1">
              <a:off x="3367020" y="4314202"/>
              <a:ext cx="2159309" cy="638798"/>
            </a:xfrm>
            <a:prstGeom prst="bentArrow">
              <a:avLst>
                <a:gd name="adj1" fmla="val 25000"/>
                <a:gd name="adj2" fmla="val 24615"/>
                <a:gd name="adj3" fmla="val 25000"/>
                <a:gd name="adj4" fmla="val 43750"/>
              </a:avLst>
            </a:prstGeom>
            <a:gradFill flip="none" rotWithShape="1">
              <a:gsLst>
                <a:gs pos="95000">
                  <a:srgbClr val="FF0000"/>
                </a:gs>
                <a:gs pos="18000">
                  <a:srgbClr val="FF4B4B">
                    <a:alpha val="49804"/>
                  </a:srgbClr>
                </a:gs>
                <a:gs pos="48000">
                  <a:srgbClr val="FF2F2F">
                    <a:alpha val="69804"/>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8329" y="4419600"/>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6658" y="4262828"/>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980116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Saving Projects</a:t>
            </a:r>
            <a:endParaRPr lang="en-US" b="1" dirty="0">
              <a:solidFill>
                <a:srgbClr val="FF0000"/>
              </a:solidFill>
            </a:endParaRPr>
          </a:p>
        </p:txBody>
      </p:sp>
      <p:sp>
        <p:nvSpPr>
          <p:cNvPr id="3" name="Content Placeholder 2"/>
          <p:cNvSpPr>
            <a:spLocks noGrp="1"/>
          </p:cNvSpPr>
          <p:nvPr>
            <p:ph idx="1"/>
          </p:nvPr>
        </p:nvSpPr>
        <p:spPr>
          <a:xfrm>
            <a:off x="457200" y="1691640"/>
            <a:ext cx="5867400" cy="1676399"/>
          </a:xfrm>
        </p:spPr>
        <p:txBody>
          <a:bodyPr>
            <a:noAutofit/>
          </a:bodyPr>
          <a:lstStyle/>
          <a:p>
            <a:pPr marL="0" indent="0">
              <a:buNone/>
            </a:pPr>
            <a:r>
              <a:rPr lang="en-US" sz="2400" dirty="0" smtClean="0"/>
              <a:t>To save the active project, open the </a:t>
            </a:r>
            <a:r>
              <a:rPr lang="en-US" sz="2400" i="1" dirty="0" smtClean="0"/>
              <a:t>[File]</a:t>
            </a:r>
            <a:r>
              <a:rPr lang="en-US" sz="2400" dirty="0" smtClean="0"/>
              <a:t> menu and click </a:t>
            </a:r>
            <a:r>
              <a:rPr lang="en-US" sz="2400" i="1" dirty="0" smtClean="0"/>
              <a:t>[Save Project]</a:t>
            </a:r>
            <a:r>
              <a:rPr lang="en-US" sz="2400" dirty="0" smtClean="0"/>
              <a:t>. The project will be saved in the Default Project Location you specified in the setup wizard.</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 t="-2" r="77602" b="66534"/>
          <a:stretch/>
        </p:blipFill>
        <p:spPr bwMode="auto">
          <a:xfrm>
            <a:off x="6324600" y="1524000"/>
            <a:ext cx="2103120" cy="201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ontent Placeholder 2"/>
          <p:cNvSpPr txBox="1">
            <a:spLocks/>
          </p:cNvSpPr>
          <p:nvPr/>
        </p:nvSpPr>
        <p:spPr>
          <a:xfrm>
            <a:off x="457200" y="4114800"/>
            <a:ext cx="5867400" cy="121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You can also use the shortcut on the main toolbar to save all open projects. (The icon with 3 red floppy disks.)</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445" y="4411174"/>
            <a:ext cx="2200275" cy="88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00" y="2819400"/>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5050865"/>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328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Sharing Results</a:t>
            </a:r>
            <a:endParaRPr lang="en-US" b="1" dirty="0">
              <a:solidFill>
                <a:srgbClr val="FF0000"/>
              </a:solidFill>
            </a:endParaRPr>
          </a:p>
        </p:txBody>
      </p:sp>
      <p:sp>
        <p:nvSpPr>
          <p:cNvPr id="3" name="Content Placeholder 2"/>
          <p:cNvSpPr>
            <a:spLocks noGrp="1"/>
          </p:cNvSpPr>
          <p:nvPr>
            <p:ph idx="1"/>
          </p:nvPr>
        </p:nvSpPr>
        <p:spPr>
          <a:xfrm>
            <a:off x="457200" y="1691641"/>
            <a:ext cx="8229600" cy="1356360"/>
          </a:xfrm>
        </p:spPr>
        <p:txBody>
          <a:bodyPr>
            <a:noAutofit/>
          </a:bodyPr>
          <a:lstStyle/>
          <a:p>
            <a:pPr marL="0" indent="0">
              <a:buNone/>
            </a:pPr>
            <a:r>
              <a:rPr lang="en-US" sz="2000" dirty="0" smtClean="0"/>
              <a:t>If you want to share your scores with another Hawkeye user, you can export a score file. When they open the score file, your scores will be imported into their </a:t>
            </a:r>
            <a:r>
              <a:rPr lang="en-US" sz="2000" dirty="0"/>
              <a:t>database. The simplest way to do this is to embed the score file in your saved project</a:t>
            </a:r>
            <a:r>
              <a:rPr lang="en-US" sz="2000" dirty="0" smtClean="0"/>
              <a:t>.</a:t>
            </a:r>
          </a:p>
        </p:txBody>
      </p:sp>
      <p:sp>
        <p:nvSpPr>
          <p:cNvPr id="4" name="TextBox 3"/>
          <p:cNvSpPr txBox="1"/>
          <p:nvPr/>
        </p:nvSpPr>
        <p:spPr>
          <a:xfrm>
            <a:off x="457200" y="3282315"/>
            <a:ext cx="4648200" cy="984885"/>
          </a:xfrm>
          <a:prstGeom prst="rect">
            <a:avLst/>
          </a:prstGeom>
          <a:noFill/>
        </p:spPr>
        <p:txBody>
          <a:bodyPr wrap="square" rtlCol="0">
            <a:spAutoFit/>
          </a:bodyPr>
          <a:lstStyle/>
          <a:p>
            <a:r>
              <a:rPr lang="en-US" sz="2000" dirty="0" smtClean="0"/>
              <a:t>To </a:t>
            </a:r>
            <a:r>
              <a:rPr lang="en-US" sz="2000" dirty="0"/>
              <a:t>do this, open the </a:t>
            </a:r>
            <a:r>
              <a:rPr lang="en-US" sz="2000" i="1" dirty="0"/>
              <a:t>[File]</a:t>
            </a:r>
            <a:r>
              <a:rPr lang="en-US" sz="2000" dirty="0"/>
              <a:t> menu and click </a:t>
            </a:r>
            <a:r>
              <a:rPr lang="en-US" sz="2000" i="1" dirty="0"/>
              <a:t>[Save Project + Scores</a:t>
            </a:r>
            <a:r>
              <a:rPr lang="en-US" sz="2000" i="1" dirty="0" smtClean="0"/>
              <a:t>]</a:t>
            </a:r>
            <a:r>
              <a:rPr lang="en-US" sz="2000" dirty="0" smtClean="0"/>
              <a:t>.</a:t>
            </a:r>
            <a:endParaRPr lang="en-US" sz="2000" dirty="0"/>
          </a:p>
          <a:p>
            <a:endParaRPr lang="en-US" dirty="0"/>
          </a:p>
        </p:txBody>
      </p:sp>
      <p:sp>
        <p:nvSpPr>
          <p:cNvPr id="10" name="TextBox 9"/>
          <p:cNvSpPr txBox="1"/>
          <p:nvPr/>
        </p:nvSpPr>
        <p:spPr>
          <a:xfrm>
            <a:off x="457200" y="4267200"/>
            <a:ext cx="4648200" cy="2215991"/>
          </a:xfrm>
          <a:prstGeom prst="rect">
            <a:avLst/>
          </a:prstGeom>
          <a:noFill/>
        </p:spPr>
        <p:txBody>
          <a:bodyPr wrap="square" rtlCol="0">
            <a:spAutoFit/>
          </a:bodyPr>
          <a:lstStyle/>
          <a:p>
            <a:r>
              <a:rPr lang="en-US" sz="2000" dirty="0" smtClean="0"/>
              <a:t>In the resulting dialog, there are some options to choose exactly which scores you want to embed in the project. After choosing your options, click </a:t>
            </a:r>
            <a:r>
              <a:rPr lang="en-US" sz="2000" i="1" dirty="0" smtClean="0"/>
              <a:t>[Count]</a:t>
            </a:r>
            <a:r>
              <a:rPr lang="en-US" sz="2000" dirty="0" smtClean="0"/>
              <a:t> to see how many scores will be included. Click [Export] to finish.</a:t>
            </a:r>
            <a:endParaRPr lang="en-US" sz="2000" i="1" dirty="0"/>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579" y="4343400"/>
            <a:ext cx="2754221" cy="18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6379" y="3193932"/>
            <a:ext cx="1992221" cy="806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20452" y="3505200"/>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2489" y="6019800"/>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346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Opening Projects</a:t>
            </a:r>
            <a:endParaRPr lang="en-US" b="1" dirty="0">
              <a:solidFill>
                <a:srgbClr val="FF0000"/>
              </a:solidFill>
            </a:endParaRPr>
          </a:p>
        </p:txBody>
      </p:sp>
      <p:sp>
        <p:nvSpPr>
          <p:cNvPr id="3" name="Content Placeholder 2"/>
          <p:cNvSpPr>
            <a:spLocks noGrp="1"/>
          </p:cNvSpPr>
          <p:nvPr>
            <p:ph idx="1"/>
          </p:nvPr>
        </p:nvSpPr>
        <p:spPr>
          <a:xfrm>
            <a:off x="457200" y="1691641"/>
            <a:ext cx="4572000" cy="1051559"/>
          </a:xfrm>
        </p:spPr>
        <p:txBody>
          <a:bodyPr>
            <a:noAutofit/>
          </a:bodyPr>
          <a:lstStyle/>
          <a:p>
            <a:pPr marL="0" indent="0">
              <a:buNone/>
            </a:pPr>
            <a:r>
              <a:rPr lang="en-US" sz="1800" dirty="0" smtClean="0"/>
              <a:t>To open a project that you saved earlier, or a project that was sent to you by someone else</a:t>
            </a:r>
            <a:r>
              <a:rPr lang="en-US" sz="1800" dirty="0"/>
              <a:t>, open the </a:t>
            </a:r>
            <a:r>
              <a:rPr lang="en-US" sz="1800" i="1" dirty="0"/>
              <a:t>[File]</a:t>
            </a:r>
            <a:r>
              <a:rPr lang="en-US" sz="1800" dirty="0"/>
              <a:t> </a:t>
            </a:r>
            <a:r>
              <a:rPr lang="en-US" sz="1800" dirty="0" smtClean="0"/>
              <a:t>menu, </a:t>
            </a:r>
            <a:r>
              <a:rPr lang="en-US" sz="1800" dirty="0"/>
              <a:t>click </a:t>
            </a:r>
            <a:r>
              <a:rPr lang="en-US" sz="1800" i="1" dirty="0" smtClean="0"/>
              <a:t>[Open Projects]</a:t>
            </a:r>
            <a:r>
              <a:rPr lang="en-US" sz="1800" dirty="0" smtClean="0"/>
              <a:t>.</a:t>
            </a:r>
            <a:endParaRPr lang="en-US" sz="1800" dirty="0"/>
          </a:p>
          <a:p>
            <a:pPr marL="0" indent="0">
              <a:buNone/>
            </a:pPr>
            <a:endParaRPr lang="en-US" sz="2000"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836" y="1676400"/>
            <a:ext cx="1468348"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1587" y="2561515"/>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457200" y="2971800"/>
            <a:ext cx="4572000" cy="19716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If the project contains an embedded score file, you will be asked which (if any) of the included scores you want to import into your database. To import scores, check at least one box and click </a:t>
            </a:r>
            <a:r>
              <a:rPr lang="en-US" sz="1800" i="1" dirty="0" smtClean="0"/>
              <a:t>[Continue]</a:t>
            </a:r>
            <a:r>
              <a:rPr lang="en-US" sz="1800" dirty="0" smtClean="0"/>
              <a:t>. To open the project without importing any scores, click </a:t>
            </a:r>
            <a:r>
              <a:rPr lang="en-US" sz="1800" i="1" dirty="0" smtClean="0"/>
              <a:t>[Cancel]</a:t>
            </a:r>
            <a:r>
              <a:rPr lang="en-US" sz="1800" dirty="0" smtClean="0"/>
              <a:t>.</a:t>
            </a:r>
            <a:endParaRPr lang="en-US" sz="2000" dirty="0" smtClean="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0432" y="3155950"/>
            <a:ext cx="2147109"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1587" y="4564940"/>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457200" y="5029200"/>
            <a:ext cx="4572000" cy="10515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The opened project appears in the Project Explorer. To view experiments, you will need to open the experiment map by double-clicking its icon under the project.</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0432" y="5249000"/>
            <a:ext cx="2014538" cy="764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1622" y="5715000"/>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3539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Project Dependencies</a:t>
            </a:r>
            <a:endParaRPr lang="en-US" b="1" dirty="0">
              <a:solidFill>
                <a:srgbClr val="FF0000"/>
              </a:solidFill>
            </a:endParaRPr>
          </a:p>
        </p:txBody>
      </p:sp>
      <p:pic>
        <p:nvPicPr>
          <p:cNvPr id="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587" y="2561515"/>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txBox="1">
            <a:spLocks/>
          </p:cNvSpPr>
          <p:nvPr/>
        </p:nvSpPr>
        <p:spPr>
          <a:xfrm>
            <a:off x="457200" y="1676400"/>
            <a:ext cx="4572000" cy="21945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If the project was created in a different copy of Hawkeye, you may receive a message saying that you are “Missing Required Archives”. This means that the project was created using certain RAR files, and those RAR files must be imported into the database before the project can be opened.</a:t>
            </a:r>
            <a:endParaRPr lang="en-US" sz="2000" dirty="0" smtClean="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439" y="1752600"/>
            <a:ext cx="2670326"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457200" y="4191001"/>
            <a:ext cx="4572000" cy="12777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To import the required archives, open the </a:t>
            </a:r>
            <a:r>
              <a:rPr lang="en-US" sz="1800" i="1" dirty="0" smtClean="0"/>
              <a:t>[File] </a:t>
            </a:r>
            <a:r>
              <a:rPr lang="en-US" sz="1800" dirty="0" smtClean="0"/>
              <a:t>menu and click </a:t>
            </a:r>
            <a:r>
              <a:rPr lang="en-US" sz="1800" i="1" dirty="0" smtClean="0"/>
              <a:t>[Import RAR Archives]</a:t>
            </a:r>
            <a:r>
              <a:rPr lang="en-US" sz="1800" dirty="0" smtClean="0"/>
              <a:t>; then navigate to where the archives are stored in your filesystem.</a:t>
            </a:r>
            <a:endParaRPr lang="en-US" sz="2000" dirty="0" smtClean="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964386"/>
            <a:ext cx="2170414" cy="164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1916" y="5105400"/>
            <a:ext cx="256296" cy="3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1971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Installing Java</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Because Hawkeye is a Java-based program, you will need to have Java installed on your computer before you can run it.</a:t>
            </a:r>
            <a:br>
              <a:rPr lang="en-US" sz="2800" dirty="0" smtClean="0"/>
            </a:br>
            <a:endParaRPr lang="en-US" sz="2800" dirty="0" smtClean="0"/>
          </a:p>
          <a:p>
            <a:pPr>
              <a:buBlip>
                <a:blip r:embed="rId2"/>
              </a:buBlip>
            </a:pPr>
            <a:r>
              <a:rPr lang="en-US" sz="2800" dirty="0" smtClean="0"/>
              <a:t>For </a:t>
            </a:r>
            <a:r>
              <a:rPr lang="en-US" sz="2800" b="1" dirty="0" smtClean="0"/>
              <a:t>Windows</a:t>
            </a:r>
            <a:r>
              <a:rPr lang="en-US" sz="2800" dirty="0" smtClean="0"/>
              <a:t>, download and install the latest JRE from </a:t>
            </a:r>
            <a:r>
              <a:rPr lang="en-US" sz="2000" dirty="0" smtClean="0">
                <a:hlinkClick r:id="rId3"/>
              </a:rPr>
              <a:t>https://java.com/en/download/manual.jsp</a:t>
            </a:r>
            <a:r>
              <a:rPr lang="en-US" sz="2800" dirty="0" smtClean="0"/>
              <a:t>.</a:t>
            </a:r>
            <a:br>
              <a:rPr lang="en-US" sz="2800" dirty="0" smtClean="0"/>
            </a:br>
            <a:endParaRPr lang="en-US" sz="2800" dirty="0" smtClean="0"/>
          </a:p>
          <a:p>
            <a:pPr>
              <a:buBlip>
                <a:blip r:embed="rId2"/>
              </a:buBlip>
            </a:pPr>
            <a:r>
              <a:rPr lang="en-US" sz="2800" dirty="0" smtClean="0"/>
              <a:t>For </a:t>
            </a:r>
            <a:r>
              <a:rPr lang="en-US" sz="2800" b="1" dirty="0" smtClean="0"/>
              <a:t>Mac</a:t>
            </a:r>
            <a:r>
              <a:rPr lang="en-US" sz="2800" dirty="0" smtClean="0"/>
              <a:t>, download and install the latest JDK from </a:t>
            </a:r>
            <a:r>
              <a:rPr lang="en-US" sz="2000" dirty="0" smtClean="0">
                <a:hlinkClick r:id="rId4"/>
              </a:rPr>
              <a:t>http://www.oracle.com/technetwork/java/javase/downloads/index.html</a:t>
            </a:r>
            <a:r>
              <a:rPr lang="en-US" sz="2800" dirty="0" smtClean="0"/>
              <a:t>.</a:t>
            </a:r>
          </a:p>
        </p:txBody>
      </p:sp>
    </p:spTree>
    <p:extLst>
      <p:ext uri="{BB962C8B-B14F-4D97-AF65-F5344CB8AC3E}">
        <p14:creationId xmlns:p14="http://schemas.microsoft.com/office/powerpoint/2010/main" val="14148631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Other Exports</a:t>
            </a:r>
            <a:endParaRPr lang="en-US" b="1" dirty="0">
              <a:solidFill>
                <a:srgbClr val="FF0000"/>
              </a:solidFill>
            </a:endParaRPr>
          </a:p>
        </p:txBody>
      </p:sp>
      <p:sp>
        <p:nvSpPr>
          <p:cNvPr id="11" name="Content Placeholder 2"/>
          <p:cNvSpPr txBox="1">
            <a:spLocks/>
          </p:cNvSpPr>
          <p:nvPr/>
        </p:nvSpPr>
        <p:spPr>
          <a:xfrm>
            <a:off x="457200" y="1676400"/>
            <a:ext cx="8153400" cy="4267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800" dirty="0" smtClean="0"/>
              <a:t>Using projects to review results in Hawkeye is recommended, as it allows the user to take advantage of all the tools and features built into Hawkeye.</a:t>
            </a:r>
          </a:p>
          <a:p>
            <a:pPr marL="0" indent="0">
              <a:buFont typeface="Arial" panose="020B0604020202020204" pitchFamily="34" charset="0"/>
              <a:buNone/>
            </a:pPr>
            <a:endParaRPr lang="en-US" sz="2800" dirty="0"/>
          </a:p>
          <a:p>
            <a:pPr marL="0" indent="0">
              <a:buFont typeface="Arial" panose="020B0604020202020204" pitchFamily="34" charset="0"/>
              <a:buNone/>
            </a:pPr>
            <a:r>
              <a:rPr lang="en-US" sz="2800" dirty="0" smtClean="0"/>
              <a:t>In some cases, however, you may want to export data into other formats for use outside of Hawkeye. These formats include HTML Selection Reports and MSO files, both of which can be exported from the </a:t>
            </a:r>
            <a:r>
              <a:rPr lang="en-US" sz="2800" i="1" dirty="0" smtClean="0"/>
              <a:t>[File]</a:t>
            </a:r>
            <a:r>
              <a:rPr lang="en-US" sz="2800" dirty="0" smtClean="0"/>
              <a:t> menu.</a:t>
            </a:r>
          </a:p>
        </p:txBody>
      </p:sp>
    </p:spTree>
    <p:extLst>
      <p:ext uri="{BB962C8B-B14F-4D97-AF65-F5344CB8AC3E}">
        <p14:creationId xmlns:p14="http://schemas.microsoft.com/office/powerpoint/2010/main" val="4066796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Selection Report</a:t>
            </a:r>
            <a:endParaRPr lang="en-US" b="1" dirty="0">
              <a:solidFill>
                <a:srgbClr val="FF0000"/>
              </a:solidFill>
            </a:endParaRPr>
          </a:p>
        </p:txBody>
      </p:sp>
      <p:sp>
        <p:nvSpPr>
          <p:cNvPr id="11" name="Content Placeholder 2"/>
          <p:cNvSpPr txBox="1">
            <a:spLocks/>
          </p:cNvSpPr>
          <p:nvPr/>
        </p:nvSpPr>
        <p:spPr>
          <a:xfrm>
            <a:off x="457200" y="1676400"/>
            <a:ext cx="8153400" cy="1143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A Selection Report displays select experiments in a web page so they can be viewed publicly without the need for Hawkeye software. The report contains images, experiment data, and timestamps. Selected images are shown in </a:t>
            </a:r>
            <a:r>
              <a:rPr lang="en-US" sz="2000" dirty="0" smtClean="0">
                <a:solidFill>
                  <a:srgbClr val="FF0000"/>
                </a:solidFill>
              </a:rPr>
              <a:t>red</a:t>
            </a:r>
            <a:r>
              <a:rPr lang="en-US" sz="2000" dirty="0" smtClean="0"/>
              <a:t>.</a:t>
            </a:r>
          </a:p>
          <a:p>
            <a:pPr marL="0" indent="0">
              <a:buFont typeface="Arial" panose="020B0604020202020204" pitchFamily="34" charset="0"/>
              <a:buNone/>
            </a:pPr>
            <a:endParaRPr lang="en-US" sz="2800"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2985763"/>
            <a:ext cx="3352800" cy="2613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38200" y="5640624"/>
            <a:ext cx="3505200" cy="553998"/>
          </a:xfrm>
          <a:prstGeom prst="rect">
            <a:avLst/>
          </a:prstGeom>
          <a:noFill/>
        </p:spPr>
        <p:txBody>
          <a:bodyPr wrap="square" rtlCol="0">
            <a:spAutoFit/>
          </a:bodyPr>
          <a:lstStyle/>
          <a:p>
            <a:r>
              <a:rPr lang="en-US" sz="1000" dirty="0" smtClean="0">
                <a:solidFill>
                  <a:schemeClr val="accent6">
                    <a:lumMod val="75000"/>
                  </a:schemeClr>
                </a:solidFill>
              </a:rPr>
              <a:t>A Selection Report as viewed in Mozilla Firefox. Each experiment entry is shown with associated images and data. Images and experiments selected in Hawkeye are shown in </a:t>
            </a:r>
            <a:r>
              <a:rPr lang="en-US" sz="1000" dirty="0" smtClean="0">
                <a:solidFill>
                  <a:srgbClr val="FF0000"/>
                </a:solidFill>
              </a:rPr>
              <a:t>red</a:t>
            </a:r>
            <a:r>
              <a:rPr lang="en-US" sz="1000" dirty="0" smtClean="0">
                <a:solidFill>
                  <a:schemeClr val="accent6">
                    <a:lumMod val="75000"/>
                  </a:schemeClr>
                </a:solidFill>
              </a:rPr>
              <a:t>.</a:t>
            </a:r>
            <a:endParaRPr lang="en-US" sz="1000" dirty="0">
              <a:solidFill>
                <a:schemeClr val="accent6">
                  <a:lumMod val="75000"/>
                </a:schemeClr>
              </a:solidFill>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2985763"/>
            <a:ext cx="2711445" cy="2613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Bent Arrow 5"/>
          <p:cNvSpPr/>
          <p:nvPr/>
        </p:nvSpPr>
        <p:spPr>
          <a:xfrm>
            <a:off x="2514600" y="4214813"/>
            <a:ext cx="3200400" cy="738187"/>
          </a:xfrm>
          <a:prstGeom prst="bentArrow">
            <a:avLst/>
          </a:prstGeom>
          <a:gradFill flip="none" rotWithShape="1">
            <a:gsLst>
              <a:gs pos="95000">
                <a:srgbClr val="FF0000"/>
              </a:gs>
              <a:gs pos="18000">
                <a:srgbClr val="FF4B4B">
                  <a:alpha val="49804"/>
                </a:srgbClr>
              </a:gs>
              <a:gs pos="48000">
                <a:srgbClr val="FF2F2F">
                  <a:alpha val="69804"/>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1913" y="4847993"/>
            <a:ext cx="1714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800600" y="5599015"/>
            <a:ext cx="3321045" cy="553998"/>
          </a:xfrm>
          <a:prstGeom prst="rect">
            <a:avLst/>
          </a:prstGeom>
          <a:noFill/>
        </p:spPr>
        <p:txBody>
          <a:bodyPr wrap="square" rtlCol="0">
            <a:spAutoFit/>
          </a:bodyPr>
          <a:lstStyle/>
          <a:p>
            <a:r>
              <a:rPr lang="en-US" sz="1000" dirty="0" smtClean="0">
                <a:solidFill>
                  <a:schemeClr val="accent6">
                    <a:lumMod val="75000"/>
                  </a:schemeClr>
                </a:solidFill>
              </a:rPr>
              <a:t>Clicking an image in the report opens a new window (or tab) displaying the image at full size with an experiment data summary. Click the image to close the image window.</a:t>
            </a:r>
            <a:endParaRPr lang="en-US" sz="1000" dirty="0">
              <a:solidFill>
                <a:schemeClr val="accent6">
                  <a:lumMod val="75000"/>
                </a:schemeClr>
              </a:solidFill>
            </a:endParaRPr>
          </a:p>
        </p:txBody>
      </p:sp>
    </p:spTree>
    <p:extLst>
      <p:ext uri="{BB962C8B-B14F-4D97-AF65-F5344CB8AC3E}">
        <p14:creationId xmlns:p14="http://schemas.microsoft.com/office/powerpoint/2010/main" val="1997331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Making a Selection</a:t>
            </a:r>
            <a:endParaRPr lang="en-US" b="1" dirty="0">
              <a:solidFill>
                <a:srgbClr val="FF0000"/>
              </a:solidFill>
            </a:endParaRPr>
          </a:p>
        </p:txBody>
      </p:sp>
      <p:sp>
        <p:nvSpPr>
          <p:cNvPr id="11" name="Content Placeholder 2"/>
          <p:cNvSpPr txBox="1">
            <a:spLocks/>
          </p:cNvSpPr>
          <p:nvPr/>
        </p:nvSpPr>
        <p:spPr>
          <a:xfrm>
            <a:off x="457200" y="1676400"/>
            <a:ext cx="5410200" cy="1981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To export a Selection Report, you must first make a selection. A </a:t>
            </a:r>
            <a:r>
              <a:rPr lang="en-US" sz="2000" i="1" dirty="0" smtClean="0"/>
              <a:t>selection</a:t>
            </a:r>
            <a:r>
              <a:rPr lang="en-US" sz="2000" dirty="0" smtClean="0"/>
              <a:t> in Hawkeye is similar to a score, but does not assign a permanent classification. To toggle selection on an image, press the spacebar when reviewing the image in the Inspector window.</a:t>
            </a:r>
          </a:p>
        </p:txBody>
      </p:sp>
      <p:grpSp>
        <p:nvGrpSpPr>
          <p:cNvPr id="17" name="Group 16"/>
          <p:cNvGrpSpPr/>
          <p:nvPr/>
        </p:nvGrpSpPr>
        <p:grpSpPr>
          <a:xfrm>
            <a:off x="5943600" y="1795849"/>
            <a:ext cx="2667000" cy="1709351"/>
            <a:chOff x="1752600" y="3528133"/>
            <a:chExt cx="2667000" cy="1709351"/>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583" y="3560823"/>
              <a:ext cx="1209204" cy="389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ed Rectangle 12"/>
            <p:cNvSpPr/>
            <p:nvPr/>
          </p:nvSpPr>
          <p:spPr>
            <a:xfrm>
              <a:off x="1976955" y="3755564"/>
              <a:ext cx="914460" cy="128006"/>
            </a:xfrm>
            <a:prstGeom prst="roundRect">
              <a:avLst/>
            </a:prstGeom>
            <a:solidFill>
              <a:srgbClr val="FF4B4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6590" y="3819567"/>
              <a:ext cx="430329" cy="699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3528133"/>
              <a:ext cx="105451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Arrow Connector 13"/>
            <p:cNvCxnSpPr/>
            <p:nvPr/>
          </p:nvCxnSpPr>
          <p:spPr>
            <a:xfrm flipV="1">
              <a:off x="2645624" y="3802240"/>
              <a:ext cx="1392976" cy="466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52600" y="4529598"/>
              <a:ext cx="2667000" cy="707886"/>
            </a:xfrm>
            <a:prstGeom prst="rect">
              <a:avLst/>
            </a:prstGeom>
            <a:noFill/>
          </p:spPr>
          <p:txBody>
            <a:bodyPr wrap="square" rtlCol="0">
              <a:spAutoFit/>
            </a:bodyPr>
            <a:lstStyle/>
            <a:p>
              <a:r>
                <a:rPr lang="en-US" sz="1000" dirty="0" smtClean="0">
                  <a:solidFill>
                    <a:schemeClr val="accent6">
                      <a:lumMod val="75000"/>
                    </a:schemeClr>
                  </a:solidFill>
                </a:rPr>
                <a:t>From the Inspector window, press the spacebar to toggle selection on the currently displayed image. Image selection is represented by a </a:t>
              </a:r>
              <a:r>
                <a:rPr lang="en-US" sz="1000" dirty="0" smtClean="0">
                  <a:solidFill>
                    <a:srgbClr val="FF0000"/>
                  </a:solidFill>
                </a:rPr>
                <a:t>red</a:t>
              </a:r>
              <a:r>
                <a:rPr lang="en-US" sz="1000" dirty="0" smtClean="0">
                  <a:solidFill>
                    <a:schemeClr val="accent6">
                      <a:lumMod val="75000"/>
                    </a:schemeClr>
                  </a:solidFill>
                </a:rPr>
                <a:t> banner in the top-right corner of the image.</a:t>
              </a:r>
              <a:endParaRPr lang="en-US" sz="1000" dirty="0">
                <a:solidFill>
                  <a:schemeClr val="accent6">
                    <a:lumMod val="75000"/>
                  </a:schemeClr>
                </a:solidFill>
              </a:endParaRPr>
            </a:p>
          </p:txBody>
        </p:sp>
      </p:grpSp>
      <p:sp>
        <p:nvSpPr>
          <p:cNvPr id="23" name="Content Placeholder 2"/>
          <p:cNvSpPr txBox="1">
            <a:spLocks/>
          </p:cNvSpPr>
          <p:nvPr/>
        </p:nvSpPr>
        <p:spPr>
          <a:xfrm>
            <a:off x="457200" y="3810000"/>
            <a:ext cx="5410200" cy="1981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Once you have selected all images you want to highlight in the report, open the </a:t>
            </a:r>
            <a:r>
              <a:rPr lang="en-US" sz="2000" i="1" dirty="0" smtClean="0"/>
              <a:t>[File]</a:t>
            </a:r>
            <a:r>
              <a:rPr lang="en-US" sz="2000" dirty="0" smtClean="0"/>
              <a:t> menu and click </a:t>
            </a:r>
            <a:r>
              <a:rPr lang="en-US" sz="2000" i="1" dirty="0" smtClean="0"/>
              <a:t>[Export Selection Report]</a:t>
            </a:r>
            <a:r>
              <a:rPr lang="en-US" sz="2000" dirty="0" smtClean="0"/>
              <a:t>. This will open a dialog where you can customize the contents of the report.</a:t>
            </a: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627" y="4114800"/>
            <a:ext cx="1508319" cy="100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96200" y="4867275"/>
            <a:ext cx="1714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9605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Exporting the Selection Report</a:t>
            </a:r>
            <a:endParaRPr lang="en-US" b="1" dirty="0">
              <a:solidFill>
                <a:srgbClr val="FF0000"/>
              </a:solidFill>
            </a:endParaRPr>
          </a:p>
        </p:txBody>
      </p:sp>
      <p:sp>
        <p:nvSpPr>
          <p:cNvPr id="11" name="Content Placeholder 2"/>
          <p:cNvSpPr txBox="1">
            <a:spLocks/>
          </p:cNvSpPr>
          <p:nvPr/>
        </p:nvSpPr>
        <p:spPr>
          <a:xfrm>
            <a:off x="457200" y="1676400"/>
            <a:ext cx="5410200" cy="3962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The </a:t>
            </a:r>
            <a:r>
              <a:rPr lang="en-US" sz="2000" i="1" dirty="0" smtClean="0"/>
              <a:t>Export Selection Report</a:t>
            </a:r>
            <a:r>
              <a:rPr lang="en-US" sz="2000" dirty="0" smtClean="0"/>
              <a:t> dialog allows the user to specify which selected images or experiments will appear in the report, and how they will appear.</a:t>
            </a:r>
          </a:p>
          <a:p>
            <a:pPr marL="0" indent="0">
              <a:buFont typeface="Arial" panose="020B0604020202020204" pitchFamily="34" charset="0"/>
              <a:buNone/>
            </a:pPr>
            <a:endParaRPr lang="en-US" sz="2000" dirty="0"/>
          </a:p>
          <a:p>
            <a:pPr marL="0" indent="0">
              <a:buFont typeface="Arial" panose="020B0604020202020204" pitchFamily="34" charset="0"/>
              <a:buNone/>
            </a:pPr>
            <a:r>
              <a:rPr lang="en-US" sz="2000" dirty="0" smtClean="0"/>
              <a:t>For simplicity, let’s assume that you want to create a report of all selected images for one plate. Select the desired plate from the drop-down,  and make sure the “selected images” box is checked. Click </a:t>
            </a:r>
            <a:r>
              <a:rPr lang="en-US" sz="2000" i="1" dirty="0" smtClean="0"/>
              <a:t>[Count]</a:t>
            </a:r>
            <a:r>
              <a:rPr lang="en-US" sz="2000" dirty="0" smtClean="0"/>
              <a:t> to view the total selections that will be included in the report. Click </a:t>
            </a:r>
            <a:r>
              <a:rPr lang="en-US" sz="2000" i="1" dirty="0" smtClean="0"/>
              <a:t>[Export]</a:t>
            </a:r>
            <a:r>
              <a:rPr lang="en-US" sz="2000" dirty="0" smtClean="0"/>
              <a:t> to create the report.</a:t>
            </a:r>
            <a:endParaRPr lang="en-US" sz="2000" i="1"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129" y="1752600"/>
            <a:ext cx="2218271" cy="313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248400" y="4891088"/>
            <a:ext cx="2362200" cy="1323439"/>
          </a:xfrm>
          <a:prstGeom prst="rect">
            <a:avLst/>
          </a:prstGeom>
          <a:noFill/>
        </p:spPr>
        <p:txBody>
          <a:bodyPr wrap="square" rtlCol="0">
            <a:spAutoFit/>
          </a:bodyPr>
          <a:lstStyle/>
          <a:p>
            <a:r>
              <a:rPr lang="en-US" sz="1000" dirty="0" smtClean="0">
                <a:solidFill>
                  <a:schemeClr val="accent6">
                    <a:lumMod val="75000"/>
                  </a:schemeClr>
                </a:solidFill>
              </a:rPr>
              <a:t>Aside from specifying which selected images or experiments to include, there are also options for including sample info and using true thumbnails in the report, which may decrease loading time when viewed online—especially if the report is large, or when using a slow internet connection.</a:t>
            </a:r>
            <a:endParaRPr lang="en-US" sz="1000" dirty="0">
              <a:solidFill>
                <a:schemeClr val="accent6">
                  <a:lumMod val="75000"/>
                </a:schemeClr>
              </a:solidFill>
            </a:endParaRPr>
          </a:p>
        </p:txBody>
      </p:sp>
    </p:spTree>
    <p:extLst>
      <p:ext uri="{BB962C8B-B14F-4D97-AF65-F5344CB8AC3E}">
        <p14:creationId xmlns:p14="http://schemas.microsoft.com/office/powerpoint/2010/main" val="3029399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Using the Selection Report</a:t>
            </a:r>
            <a:endParaRPr lang="en-US" b="1" dirty="0">
              <a:solidFill>
                <a:srgbClr val="FF0000"/>
              </a:solidFill>
            </a:endParaRPr>
          </a:p>
        </p:txBody>
      </p:sp>
      <p:sp>
        <p:nvSpPr>
          <p:cNvPr id="11" name="Content Placeholder 2"/>
          <p:cNvSpPr txBox="1">
            <a:spLocks/>
          </p:cNvSpPr>
          <p:nvPr/>
        </p:nvSpPr>
        <p:spPr>
          <a:xfrm>
            <a:off x="457200" y="1676400"/>
            <a:ext cx="4572000" cy="3962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The created report exists on disk as a directory containing images and HTML pages. To view the report, open the “index.html” file in your default browser by double-clicking it. (The other files are used by index.html; do not open them directly.)</a:t>
            </a:r>
          </a:p>
          <a:p>
            <a:pPr marL="0" indent="0">
              <a:buFont typeface="Arial" panose="020B0604020202020204" pitchFamily="34" charset="0"/>
              <a:buNone/>
            </a:pPr>
            <a:endParaRPr lang="en-US" sz="2000" i="1" dirty="0"/>
          </a:p>
          <a:p>
            <a:pPr marL="0" indent="0">
              <a:buFont typeface="Arial" panose="020B0604020202020204" pitchFamily="34" charset="0"/>
              <a:buNone/>
            </a:pPr>
            <a:r>
              <a:rPr lang="en-US" sz="2000" dirty="0" smtClean="0"/>
              <a:t>To include the report on your website, upload the entire directory to your web server and reference the “index.html” file in your HTML code.</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941914"/>
            <a:ext cx="2743200" cy="2288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334000" y="4245114"/>
            <a:ext cx="2743200" cy="707886"/>
          </a:xfrm>
          <a:prstGeom prst="rect">
            <a:avLst/>
          </a:prstGeom>
          <a:noFill/>
        </p:spPr>
        <p:txBody>
          <a:bodyPr wrap="square" rtlCol="0">
            <a:spAutoFit/>
          </a:bodyPr>
          <a:lstStyle/>
          <a:p>
            <a:r>
              <a:rPr lang="en-US" sz="1000" dirty="0" smtClean="0">
                <a:solidFill>
                  <a:schemeClr val="accent6">
                    <a:lumMod val="75000"/>
                  </a:schemeClr>
                </a:solidFill>
              </a:rPr>
              <a:t>Contents of a Selection Report directory. If the report was created with thumbnails, an additional directory called “thumbs” will be created. Open “index.html” to access the report.</a:t>
            </a:r>
            <a:endParaRPr lang="en-US" sz="1000" dirty="0">
              <a:solidFill>
                <a:schemeClr val="accent6">
                  <a:lumMod val="75000"/>
                </a:schemeClr>
              </a:solidFill>
            </a:endParaRPr>
          </a:p>
        </p:txBody>
      </p:sp>
    </p:spTree>
    <p:extLst>
      <p:ext uri="{BB962C8B-B14F-4D97-AF65-F5344CB8AC3E}">
        <p14:creationId xmlns:p14="http://schemas.microsoft.com/office/powerpoint/2010/main" val="1031547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Exporting an MSO File</a:t>
            </a:r>
            <a:endParaRPr lang="en-US" b="1" dirty="0">
              <a:solidFill>
                <a:srgbClr val="FF0000"/>
              </a:solidFill>
            </a:endParaRPr>
          </a:p>
        </p:txBody>
      </p:sp>
      <p:sp>
        <p:nvSpPr>
          <p:cNvPr id="11" name="Content Placeholder 2"/>
          <p:cNvSpPr txBox="1">
            <a:spLocks/>
          </p:cNvSpPr>
          <p:nvPr/>
        </p:nvSpPr>
        <p:spPr>
          <a:xfrm>
            <a:off x="457200" y="1676400"/>
            <a:ext cx="8229600" cy="129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800" dirty="0" smtClean="0"/>
              <a:t>MSO (</a:t>
            </a:r>
            <a:r>
              <a:rPr lang="en-US" sz="1800" b="1" dirty="0" err="1" smtClean="0"/>
              <a:t>M</a:t>
            </a:r>
            <a:r>
              <a:rPr lang="en-US" sz="1800" dirty="0" err="1" smtClean="0"/>
              <a:t>acro</a:t>
            </a:r>
            <a:r>
              <a:rPr lang="en-US" sz="1800" b="1" dirty="0" err="1" smtClean="0"/>
              <a:t>S</a:t>
            </a:r>
            <a:r>
              <a:rPr lang="en-US" sz="1800" dirty="0" err="1" smtClean="0"/>
              <a:t>cope</a:t>
            </a:r>
            <a:r>
              <a:rPr lang="en-US" sz="1800" dirty="0" smtClean="0"/>
              <a:t> </a:t>
            </a:r>
            <a:r>
              <a:rPr lang="en-US" sz="1800" b="1" dirty="0" smtClean="0"/>
              <a:t>O</a:t>
            </a:r>
            <a:r>
              <a:rPr lang="en-US" sz="1800" dirty="0" smtClean="0"/>
              <a:t>utput) is a file format developed many years ago by HWI to save and transfer image score information. The format is poorly organized and unreliable by today’s standards, and is </a:t>
            </a:r>
            <a:r>
              <a:rPr lang="en-US" sz="1800" b="1" u="sng" dirty="0" smtClean="0"/>
              <a:t>not</a:t>
            </a:r>
            <a:r>
              <a:rPr lang="en-US" sz="1800" dirty="0" smtClean="0"/>
              <a:t> recommended for integration in new developments. However, some legacy programs still use the MSO format to import scores.</a:t>
            </a:r>
            <a:endParaRPr lang="en-US" sz="1800" dirty="0"/>
          </a:p>
          <a:p>
            <a:pPr marL="0" indent="0">
              <a:buFont typeface="Arial" panose="020B0604020202020204" pitchFamily="34" charset="0"/>
              <a:buNone/>
            </a:pPr>
            <a:endParaRPr lang="en-US" sz="200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199" y="3170775"/>
            <a:ext cx="2028825" cy="94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 y="3057434"/>
            <a:ext cx="4876800" cy="2862322"/>
          </a:xfrm>
          <a:prstGeom prst="rect">
            <a:avLst/>
          </a:prstGeom>
        </p:spPr>
        <p:txBody>
          <a:bodyPr wrap="square">
            <a:spAutoFit/>
          </a:bodyPr>
          <a:lstStyle/>
          <a:p>
            <a:r>
              <a:rPr lang="en-US" dirty="0"/>
              <a:t>Hawkeye cannot open MSO files; but it is capable of exporting them for use in other programs. To export an MSO file, open the </a:t>
            </a:r>
            <a:r>
              <a:rPr lang="en-US" i="1" dirty="0"/>
              <a:t>[File]</a:t>
            </a:r>
            <a:r>
              <a:rPr lang="en-US" dirty="0"/>
              <a:t> menu and click </a:t>
            </a:r>
            <a:r>
              <a:rPr lang="en-US" i="1" dirty="0"/>
              <a:t>[Export MSO File</a:t>
            </a:r>
            <a:r>
              <a:rPr lang="en-US" i="1" dirty="0" smtClean="0"/>
              <a:t>]</a:t>
            </a:r>
            <a:r>
              <a:rPr lang="en-US" dirty="0" smtClean="0"/>
              <a:t>.</a:t>
            </a:r>
          </a:p>
          <a:p>
            <a:endParaRPr lang="en-US" dirty="0"/>
          </a:p>
          <a:p>
            <a:r>
              <a:rPr lang="en-US" dirty="0" smtClean="0"/>
              <a:t>An MSO contains scores or selection for 1 plate read. When exporting the MSO, you can choose which read of which plate to export; and whether to include select, your scores, or everyone’s scores. Click </a:t>
            </a:r>
            <a:r>
              <a:rPr lang="en-US" i="1" dirty="0" smtClean="0"/>
              <a:t>[Export]</a:t>
            </a:r>
            <a:r>
              <a:rPr lang="en-US" dirty="0" smtClean="0"/>
              <a:t> to export the file to disk.</a:t>
            </a:r>
            <a:endParaRPr lang="en-US" dirty="0"/>
          </a:p>
        </p:txBody>
      </p:sp>
      <p:pic>
        <p:nvPicPr>
          <p:cNvPr id="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8974" y="3685561"/>
            <a:ext cx="1714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4849" y="4343400"/>
            <a:ext cx="2028825" cy="1729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3536" y="5892154"/>
            <a:ext cx="171450" cy="25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8333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Conclusion</a:t>
            </a:r>
            <a:endParaRPr lang="en-US" b="1" dirty="0">
              <a:solidFill>
                <a:srgbClr val="FF0000"/>
              </a:solidFill>
            </a:endParaRPr>
          </a:p>
        </p:txBody>
      </p:sp>
      <p:sp>
        <p:nvSpPr>
          <p:cNvPr id="11" name="Content Placeholder 2"/>
          <p:cNvSpPr txBox="1">
            <a:spLocks/>
          </p:cNvSpPr>
          <p:nvPr/>
        </p:nvSpPr>
        <p:spPr>
          <a:xfrm>
            <a:off x="457200" y="1676400"/>
            <a:ext cx="8229600" cy="4495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000" dirty="0" smtClean="0"/>
              <a:t>Having completed this guide, you should now have a basic understanding of:</a:t>
            </a:r>
          </a:p>
          <a:p>
            <a:pPr>
              <a:buBlip>
                <a:blip r:embed="rId2"/>
              </a:buBlip>
            </a:pPr>
            <a:r>
              <a:rPr lang="en-US" sz="2000" dirty="0" smtClean="0"/>
              <a:t>How to set up and start Hawkeye</a:t>
            </a:r>
            <a:endParaRPr lang="en-US" sz="2000" dirty="0"/>
          </a:p>
          <a:p>
            <a:pPr>
              <a:buBlip>
                <a:blip r:embed="rId2"/>
              </a:buBlip>
            </a:pPr>
            <a:r>
              <a:rPr lang="en-US" sz="2000" dirty="0" smtClean="0"/>
              <a:t>How to use the QuickStart Wizard to create a new project</a:t>
            </a:r>
            <a:endParaRPr lang="en-US" sz="2000" dirty="0"/>
          </a:p>
          <a:p>
            <a:pPr>
              <a:buBlip>
                <a:blip r:embed="rId2"/>
              </a:buBlip>
            </a:pPr>
            <a:r>
              <a:rPr lang="en-US" sz="2000" dirty="0" smtClean="0"/>
              <a:t>How to review and score experiment images</a:t>
            </a:r>
          </a:p>
          <a:p>
            <a:pPr>
              <a:buBlip>
                <a:blip r:embed="rId2"/>
              </a:buBlip>
            </a:pPr>
            <a:r>
              <a:rPr lang="en-US" sz="2000" dirty="0" smtClean="0"/>
              <a:t>How to save and open projects</a:t>
            </a:r>
          </a:p>
          <a:p>
            <a:pPr>
              <a:buBlip>
                <a:blip r:embed="rId2"/>
              </a:buBlip>
            </a:pPr>
            <a:r>
              <a:rPr lang="en-US" sz="2000" dirty="0" smtClean="0"/>
              <a:t>How to export score files, selection reports, and MSO files</a:t>
            </a:r>
            <a:endParaRPr lang="en-US" sz="2000" dirty="0"/>
          </a:p>
          <a:p>
            <a:pPr marL="0" indent="0">
              <a:buFont typeface="Arial" panose="020B0604020202020204" pitchFamily="34" charset="0"/>
              <a:buNone/>
            </a:pPr>
            <a:endParaRPr lang="en-US" sz="2000" dirty="0" smtClean="0"/>
          </a:p>
          <a:p>
            <a:pPr marL="0" indent="0">
              <a:buFont typeface="Arial" panose="020B0604020202020204" pitchFamily="34" charset="0"/>
              <a:buNone/>
            </a:pPr>
            <a:r>
              <a:rPr lang="en-US" sz="2000" dirty="0" smtClean="0"/>
              <a:t>There is much more that can be done with Hawkeye, but that is beyond the scope of this tutorial. For fuller explanation of the software, more options, troubleshooting information, and advanced features, please read the Hawkeye User Manual.</a:t>
            </a:r>
          </a:p>
        </p:txBody>
      </p:sp>
    </p:spTree>
    <p:extLst>
      <p:ext uri="{BB962C8B-B14F-4D97-AF65-F5344CB8AC3E}">
        <p14:creationId xmlns:p14="http://schemas.microsoft.com/office/powerpoint/2010/main" val="176771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Acquiring Hawkeye</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solidFill>
                  <a:schemeClr val="bg1">
                    <a:lumMod val="65000"/>
                  </a:schemeClr>
                </a:solidFill>
              </a:rPr>
              <a:t>(Info pending…)</a:t>
            </a:r>
            <a:endParaRPr lang="en-US" i="1" dirty="0">
              <a:solidFill>
                <a:schemeClr val="bg1">
                  <a:lumMod val="65000"/>
                </a:schemeClr>
              </a:solidFill>
            </a:endParaRPr>
          </a:p>
          <a:p>
            <a:pPr>
              <a:buBlip>
                <a:blip r:embed="rId2"/>
              </a:buBlip>
            </a:pPr>
            <a:r>
              <a:rPr lang="en-US" dirty="0" smtClean="0"/>
              <a:t>Download</a:t>
            </a:r>
          </a:p>
          <a:p>
            <a:pPr>
              <a:buBlip>
                <a:blip r:embed="rId2"/>
              </a:buBlip>
            </a:pPr>
            <a:r>
              <a:rPr lang="en-US" dirty="0" smtClean="0"/>
              <a:t>Install</a:t>
            </a:r>
          </a:p>
        </p:txBody>
      </p:sp>
    </p:spTree>
    <p:extLst>
      <p:ext uri="{BB962C8B-B14F-4D97-AF65-F5344CB8AC3E}">
        <p14:creationId xmlns:p14="http://schemas.microsoft.com/office/powerpoint/2010/main" val="876555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Running Hawkeye</a:t>
            </a:r>
            <a:endParaRPr lang="en-US" dirty="0"/>
          </a:p>
        </p:txBody>
      </p:sp>
      <p:sp>
        <p:nvSpPr>
          <p:cNvPr id="3" name="Content Placeholder 2"/>
          <p:cNvSpPr>
            <a:spLocks noGrp="1"/>
          </p:cNvSpPr>
          <p:nvPr>
            <p:ph idx="1"/>
          </p:nvPr>
        </p:nvSpPr>
        <p:spPr>
          <a:xfrm>
            <a:off x="457199" y="1600200"/>
            <a:ext cx="5638801" cy="4525963"/>
          </a:xfrm>
        </p:spPr>
        <p:txBody>
          <a:bodyPr>
            <a:normAutofit/>
          </a:bodyPr>
          <a:lstStyle/>
          <a:p>
            <a:pPr>
              <a:buBlip>
                <a:blip r:embed="rId2"/>
              </a:buBlip>
            </a:pPr>
            <a:r>
              <a:rPr lang="en-US" dirty="0" smtClean="0"/>
              <a:t>On </a:t>
            </a:r>
            <a:r>
              <a:rPr lang="en-US" b="1" dirty="0" smtClean="0"/>
              <a:t>Windows</a:t>
            </a:r>
            <a:r>
              <a:rPr lang="en-US" dirty="0" smtClean="0"/>
              <a:t>, double-click the </a:t>
            </a:r>
            <a:r>
              <a:rPr lang="en-US" i="1" dirty="0" smtClean="0"/>
              <a:t>Hawkeye.exe</a:t>
            </a:r>
            <a:r>
              <a:rPr lang="en-US" dirty="0" smtClean="0"/>
              <a:t> file (the file with the distinctive Hawkeye icon).</a:t>
            </a:r>
            <a:br>
              <a:rPr lang="en-US" dirty="0" smtClean="0"/>
            </a:br>
            <a:endParaRPr lang="en-US" dirty="0" smtClean="0"/>
          </a:p>
          <a:p>
            <a:pPr>
              <a:buBlip>
                <a:blip r:embed="rId2"/>
              </a:buBlip>
            </a:pPr>
            <a:r>
              <a:rPr lang="en-US" dirty="0" smtClean="0"/>
              <a:t>On </a:t>
            </a:r>
            <a:r>
              <a:rPr lang="en-US" b="1" dirty="0" smtClean="0"/>
              <a:t>Mac</a:t>
            </a:r>
            <a:r>
              <a:rPr lang="en-US" dirty="0" smtClean="0"/>
              <a:t>, double-click the Hawkeye application package (the file with the distinctive Hawkeye icon).</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600200"/>
            <a:ext cx="2133601" cy="171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248399" y="3324299"/>
            <a:ext cx="2133601" cy="400110"/>
          </a:xfrm>
          <a:prstGeom prst="rect">
            <a:avLst/>
          </a:prstGeom>
          <a:noFill/>
        </p:spPr>
        <p:txBody>
          <a:bodyPr wrap="square" rtlCol="0">
            <a:spAutoFit/>
          </a:bodyPr>
          <a:lstStyle/>
          <a:p>
            <a:r>
              <a:rPr lang="en-US" sz="1000" dirty="0" smtClean="0">
                <a:solidFill>
                  <a:schemeClr val="accent6">
                    <a:lumMod val="75000"/>
                  </a:schemeClr>
                </a:solidFill>
              </a:rPr>
              <a:t>Run Hawkeye on Windows by opening the ‘Hawkeye.exe’ file.</a:t>
            </a:r>
            <a:endParaRPr lang="en-US" sz="1000" dirty="0">
              <a:solidFill>
                <a:schemeClr val="accent6">
                  <a:lumMod val="75000"/>
                </a:schemeClr>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262" y="3996004"/>
            <a:ext cx="2195513" cy="1642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248400" y="5619690"/>
            <a:ext cx="2133601" cy="400110"/>
          </a:xfrm>
          <a:prstGeom prst="rect">
            <a:avLst/>
          </a:prstGeom>
          <a:noFill/>
        </p:spPr>
        <p:txBody>
          <a:bodyPr wrap="square" rtlCol="0">
            <a:spAutoFit/>
          </a:bodyPr>
          <a:lstStyle/>
          <a:p>
            <a:r>
              <a:rPr lang="en-US" sz="1000" dirty="0" smtClean="0">
                <a:solidFill>
                  <a:schemeClr val="accent6">
                    <a:lumMod val="75000"/>
                  </a:schemeClr>
                </a:solidFill>
              </a:rPr>
              <a:t>Run Hawkeye on Mac by opening the ‘Hawkeye’ file.</a:t>
            </a:r>
            <a:endParaRPr lang="en-US" sz="1000" dirty="0">
              <a:solidFill>
                <a:schemeClr val="accent6">
                  <a:lumMod val="75000"/>
                </a:schemeClr>
              </a:solidFill>
            </a:endParaRPr>
          </a:p>
        </p:txBody>
      </p:sp>
    </p:spTree>
    <p:extLst>
      <p:ext uri="{BB962C8B-B14F-4D97-AF65-F5344CB8AC3E}">
        <p14:creationId xmlns:p14="http://schemas.microsoft.com/office/powerpoint/2010/main" val="39452915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Initial Setup Wizard</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When a copy of Hawkeye is launched for the first time, the user will see a setup wizard.</a:t>
            </a:r>
            <a:br>
              <a:rPr lang="en-US" sz="2800" dirty="0" smtClean="0"/>
            </a:br>
            <a:r>
              <a:rPr lang="en-US" sz="2800" dirty="0" smtClean="0"/>
              <a:t/>
            </a:r>
            <a:br>
              <a:rPr lang="en-US" sz="2800" dirty="0" smtClean="0"/>
            </a:br>
            <a:r>
              <a:rPr lang="en-US" sz="2800" dirty="0" smtClean="0"/>
              <a:t>There are 3 steps:</a:t>
            </a:r>
          </a:p>
          <a:p>
            <a:pPr>
              <a:buBlip>
                <a:blip r:embed="rId2"/>
              </a:buBlip>
            </a:pPr>
            <a:r>
              <a:rPr lang="en-US" sz="2800" dirty="0" smtClean="0"/>
              <a:t>Import from distribution</a:t>
            </a:r>
          </a:p>
          <a:p>
            <a:pPr>
              <a:buBlip>
                <a:blip r:embed="rId2"/>
              </a:buBlip>
            </a:pPr>
            <a:r>
              <a:rPr lang="en-US" sz="2800" dirty="0" smtClean="0"/>
              <a:t>Choose image repository</a:t>
            </a:r>
          </a:p>
          <a:p>
            <a:pPr>
              <a:buBlip>
                <a:blip r:embed="rId2"/>
              </a:buBlip>
            </a:pPr>
            <a:r>
              <a:rPr lang="en-US" sz="2800" dirty="0" smtClean="0"/>
              <a:t>Choose default project location</a:t>
            </a: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2971800"/>
            <a:ext cx="2500466"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019800" y="4953000"/>
            <a:ext cx="2500466" cy="400110"/>
          </a:xfrm>
          <a:prstGeom prst="rect">
            <a:avLst/>
          </a:prstGeom>
          <a:noFill/>
        </p:spPr>
        <p:txBody>
          <a:bodyPr wrap="square" rtlCol="0">
            <a:spAutoFit/>
          </a:bodyPr>
          <a:lstStyle/>
          <a:p>
            <a:r>
              <a:rPr lang="en-US" sz="1000" dirty="0" smtClean="0">
                <a:solidFill>
                  <a:schemeClr val="accent6">
                    <a:lumMod val="75000"/>
                  </a:schemeClr>
                </a:solidFill>
              </a:rPr>
              <a:t>Initial Setup Wizard is shown when Hawkeye is launched for the first time.</a:t>
            </a:r>
            <a:endParaRPr lang="en-US" sz="1000" dirty="0">
              <a:solidFill>
                <a:schemeClr val="accent6">
                  <a:lumMod val="75000"/>
                </a:schemeClr>
              </a:solidFill>
            </a:endParaRPr>
          </a:p>
        </p:txBody>
      </p:sp>
    </p:spTree>
    <p:extLst>
      <p:ext uri="{BB962C8B-B14F-4D97-AF65-F5344CB8AC3E}">
        <p14:creationId xmlns:p14="http://schemas.microsoft.com/office/powerpoint/2010/main" val="41917459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Import from Distribution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If you want to import data and/or settings from another Hawkeye distribution (such as an earlier version), you can do so at this step.</a:t>
            </a:r>
          </a:p>
          <a:p>
            <a:pPr marL="0" indent="0">
              <a:buNone/>
            </a:pPr>
            <a:r>
              <a:rPr lang="en-US" sz="2400" dirty="0" smtClean="0"/>
              <a:t>Just click the ‘Import’ button and select the</a:t>
            </a:r>
            <a:br>
              <a:rPr lang="en-US" sz="2400" dirty="0" smtClean="0"/>
            </a:br>
            <a:r>
              <a:rPr lang="en-US" sz="2400" dirty="0" smtClean="0"/>
              <a:t>folder of the other distribution from which</a:t>
            </a:r>
            <a:br>
              <a:rPr lang="en-US" sz="2400" dirty="0" smtClean="0"/>
            </a:br>
            <a:r>
              <a:rPr lang="en-US" sz="2400" dirty="0" smtClean="0"/>
              <a:t>you want to import. You can then choose</a:t>
            </a:r>
            <a:br>
              <a:rPr lang="en-US" sz="2400" dirty="0" smtClean="0"/>
            </a:br>
            <a:r>
              <a:rPr lang="en-US" sz="2400" dirty="0" smtClean="0"/>
              <a:t>whether to import data, settings, or both.</a:t>
            </a:r>
          </a:p>
          <a:p>
            <a:pPr marL="0" indent="0">
              <a:buNone/>
            </a:pPr>
            <a:r>
              <a:rPr lang="en-US" sz="2400" dirty="0" smtClean="0"/>
              <a:t/>
            </a:r>
            <a:br>
              <a:rPr lang="en-US" sz="2400" dirty="0" smtClean="0"/>
            </a:br>
            <a:r>
              <a:rPr lang="en-US" sz="2400" dirty="0" smtClean="0"/>
              <a:t>If you are using Hawkeye for the first</a:t>
            </a:r>
            <a:br>
              <a:rPr lang="en-US" sz="2400" dirty="0" smtClean="0"/>
            </a:br>
            <a:r>
              <a:rPr lang="en-US" sz="2400" dirty="0" smtClean="0"/>
              <a:t>time (or don’t want to import anything),</a:t>
            </a:r>
            <a:br>
              <a:rPr lang="en-US" sz="2400" dirty="0" smtClean="0"/>
            </a:br>
            <a:r>
              <a:rPr lang="en-US" sz="2400" dirty="0" smtClean="0"/>
              <a:t>just click ‘Next’ to skip this step.</a:t>
            </a:r>
          </a:p>
        </p:txBody>
      </p:sp>
      <p:sp>
        <p:nvSpPr>
          <p:cNvPr id="5" name="TextBox 4"/>
          <p:cNvSpPr txBox="1"/>
          <p:nvPr/>
        </p:nvSpPr>
        <p:spPr>
          <a:xfrm>
            <a:off x="6172200" y="4624626"/>
            <a:ext cx="2362200" cy="861774"/>
          </a:xfrm>
          <a:prstGeom prst="rect">
            <a:avLst/>
          </a:prstGeom>
          <a:noFill/>
        </p:spPr>
        <p:txBody>
          <a:bodyPr wrap="square" rtlCol="0">
            <a:spAutoFit/>
          </a:bodyPr>
          <a:lstStyle/>
          <a:p>
            <a:r>
              <a:rPr lang="en-US" sz="1000" dirty="0" smtClean="0">
                <a:solidFill>
                  <a:schemeClr val="accent6">
                    <a:lumMod val="75000"/>
                  </a:schemeClr>
                </a:solidFill>
              </a:rPr>
              <a:t>The user has the option to import data  and/or settings from another distribution. Use this option if you want to keep existing work when you upgrade to a newer version of Hawkeye.</a:t>
            </a:r>
            <a:endParaRPr lang="en-US" sz="1000" dirty="0">
              <a:solidFill>
                <a:schemeClr val="accent6">
                  <a:lumMod val="75000"/>
                </a:schemeClr>
              </a:solidFill>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85673" y="2759180"/>
            <a:ext cx="2348727" cy="1860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8290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Choose Image Repository</a:t>
            </a:r>
            <a:endParaRPr lang="en-US"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pPr marL="0" indent="0">
              <a:buNone/>
            </a:pPr>
            <a:r>
              <a:rPr lang="en-US" sz="2400" dirty="0" smtClean="0"/>
              <a:t>Next, the user should choose an Image Repository location. The Image Repository is just a folder on your disk designated as a storage place for images used by Hawkeye. All images extracted from RAR archives will be placed there, and remain available for </a:t>
            </a:r>
            <a:br>
              <a:rPr lang="en-US" sz="2400" dirty="0" smtClean="0"/>
            </a:br>
            <a:r>
              <a:rPr lang="en-US" sz="2400" dirty="0" smtClean="0"/>
              <a:t>future use. Here are some guidelines for</a:t>
            </a:r>
            <a:br>
              <a:rPr lang="en-US" sz="2400" dirty="0" smtClean="0"/>
            </a:br>
            <a:r>
              <a:rPr lang="en-US" sz="2400" dirty="0" smtClean="0"/>
              <a:t>choosing a repository location:</a:t>
            </a:r>
          </a:p>
          <a:p>
            <a:pPr>
              <a:buBlip>
                <a:blip r:embed="rId2"/>
              </a:buBlip>
            </a:pPr>
            <a:r>
              <a:rPr lang="en-US" sz="2400" dirty="0"/>
              <a:t>Make sure the repository location has plenty</a:t>
            </a:r>
            <a:br>
              <a:rPr lang="en-US" sz="2400" dirty="0"/>
            </a:br>
            <a:r>
              <a:rPr lang="en-US" sz="2400" dirty="0"/>
              <a:t>of disk space. The repository stores all your</a:t>
            </a:r>
            <a:br>
              <a:rPr lang="en-US" sz="2400" dirty="0"/>
            </a:br>
            <a:r>
              <a:rPr lang="en-US" sz="2400" dirty="0"/>
              <a:t>images over time; and images from a single</a:t>
            </a:r>
            <a:br>
              <a:rPr lang="en-US" sz="2400" dirty="0"/>
            </a:br>
            <a:r>
              <a:rPr lang="en-US" sz="2400" dirty="0"/>
              <a:t>RAR can exceed 150MB.</a:t>
            </a:r>
          </a:p>
          <a:p>
            <a:pPr>
              <a:buBlip>
                <a:blip r:embed="rId2"/>
              </a:buBlip>
            </a:pPr>
            <a:r>
              <a:rPr lang="en-US" sz="2400" dirty="0" smtClean="0"/>
              <a:t>If multiple users will login to the OS and</a:t>
            </a:r>
            <a:br>
              <a:rPr lang="en-US" sz="2400" dirty="0" smtClean="0"/>
            </a:br>
            <a:r>
              <a:rPr lang="en-US" sz="2400" dirty="0" smtClean="0"/>
              <a:t>use Hawkeye, make sure the chosen path</a:t>
            </a:r>
            <a:br>
              <a:rPr lang="en-US" sz="2400" dirty="0" smtClean="0"/>
            </a:br>
            <a:r>
              <a:rPr lang="en-US" sz="2400" dirty="0" smtClean="0"/>
              <a:t>is accessible to all users.</a:t>
            </a:r>
          </a:p>
          <a:p>
            <a:pPr>
              <a:buBlip>
                <a:blip r:embed="rId2"/>
              </a:buBlip>
            </a:pPr>
            <a:r>
              <a:rPr lang="en-US" sz="2400" dirty="0" smtClean="0"/>
              <a:t>UNC paths (“\\path”) are not supported;</a:t>
            </a:r>
            <a:r>
              <a:rPr lang="en-US" sz="2400" dirty="0"/>
              <a:t/>
            </a:r>
            <a:br>
              <a:rPr lang="en-US" sz="2400" dirty="0"/>
            </a:br>
            <a:r>
              <a:rPr lang="en-US" sz="2400" dirty="0" smtClean="0"/>
              <a:t>so if you wish to use a network path, first</a:t>
            </a:r>
            <a:br>
              <a:rPr lang="en-US" sz="2400" dirty="0" smtClean="0"/>
            </a:br>
            <a:r>
              <a:rPr lang="en-US" sz="2400" dirty="0" smtClean="0"/>
              <a:t>map it to a drive letter.</a:t>
            </a:r>
          </a:p>
        </p:txBody>
      </p:sp>
      <p:sp>
        <p:nvSpPr>
          <p:cNvPr id="5" name="TextBox 4"/>
          <p:cNvSpPr txBox="1"/>
          <p:nvPr/>
        </p:nvSpPr>
        <p:spPr>
          <a:xfrm>
            <a:off x="6172200" y="4933890"/>
            <a:ext cx="2362200" cy="400110"/>
          </a:xfrm>
          <a:prstGeom prst="rect">
            <a:avLst/>
          </a:prstGeom>
          <a:noFill/>
        </p:spPr>
        <p:txBody>
          <a:bodyPr wrap="square" rtlCol="0">
            <a:spAutoFit/>
          </a:bodyPr>
          <a:lstStyle/>
          <a:p>
            <a:r>
              <a:rPr lang="en-US" sz="1000" dirty="0" smtClean="0">
                <a:solidFill>
                  <a:schemeClr val="accent6">
                    <a:lumMod val="75000"/>
                  </a:schemeClr>
                </a:solidFill>
              </a:rPr>
              <a:t>The user can choose an Image Repository for storing the images used by Hawkeye.</a:t>
            </a:r>
            <a:endParaRPr lang="en-US" sz="1000" dirty="0">
              <a:solidFill>
                <a:schemeClr val="accent6">
                  <a:lumMod val="75000"/>
                </a:schemeClr>
              </a:solidFill>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8936" y="3096492"/>
            <a:ext cx="2348727" cy="1860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29205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72322</TotalTime>
  <Words>3932</Words>
  <Application>Microsoft Office PowerPoint</Application>
  <PresentationFormat>On-screen Show (4:3)</PresentationFormat>
  <Paragraphs>294</Paragraphs>
  <Slides>46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Franklin Gothic Demi Cond</vt:lpstr>
      <vt:lpstr>Office Theme</vt:lpstr>
      <vt:lpstr>Introducing</vt:lpstr>
      <vt:lpstr>About this Guide</vt:lpstr>
      <vt:lpstr>About this Guide</vt:lpstr>
      <vt:lpstr>Installing Java</vt:lpstr>
      <vt:lpstr>Acquiring Hawkeye</vt:lpstr>
      <vt:lpstr>Running Hawkeye</vt:lpstr>
      <vt:lpstr>Initial Setup Wizard</vt:lpstr>
      <vt:lpstr>Import from Distribution</vt:lpstr>
      <vt:lpstr>Choose Image Repository</vt:lpstr>
      <vt:lpstr>Choose Default Project Location</vt:lpstr>
      <vt:lpstr>Login/Splash Window</vt:lpstr>
      <vt:lpstr>Main Interface</vt:lpstr>
      <vt:lpstr>Use the QuickStart Wizard</vt:lpstr>
      <vt:lpstr>QuickStart Wizard: Step 1</vt:lpstr>
      <vt:lpstr>QuickStart Wizard: Step 3</vt:lpstr>
      <vt:lpstr>QuickStart Wizard: Step 4</vt:lpstr>
      <vt:lpstr>Name the Project</vt:lpstr>
      <vt:lpstr>Be Patient!</vt:lpstr>
      <vt:lpstr>Your New Project</vt:lpstr>
      <vt:lpstr>What is an Experiment?</vt:lpstr>
      <vt:lpstr>The Experiment Map</vt:lpstr>
      <vt:lpstr>Experiment Map Controls</vt:lpstr>
      <vt:lpstr>Using the Map</vt:lpstr>
      <vt:lpstr>Inspecting Individual Experiments</vt:lpstr>
      <vt:lpstr>The Inspector</vt:lpstr>
      <vt:lpstr>Inspector: Main Panel</vt:lpstr>
      <vt:lpstr>Inspector: Navigator Panel</vt:lpstr>
      <vt:lpstr>Inspector: Experiment Info Panel</vt:lpstr>
      <vt:lpstr>Inspector: Read Images Panel</vt:lpstr>
      <vt:lpstr>Inspector: Tools Panel</vt:lpstr>
      <vt:lpstr>Using Keyboard Controls</vt:lpstr>
      <vt:lpstr>Image Scoring Procedure</vt:lpstr>
      <vt:lpstr>Reviewing Scored Images</vt:lpstr>
      <vt:lpstr>Searching for Scored Images</vt:lpstr>
      <vt:lpstr>Comparing Images</vt:lpstr>
      <vt:lpstr>Saving Projects</vt:lpstr>
      <vt:lpstr>Sharing Results</vt:lpstr>
      <vt:lpstr>Opening Projects</vt:lpstr>
      <vt:lpstr>Project Dependencies</vt:lpstr>
      <vt:lpstr>Other Exports</vt:lpstr>
      <vt:lpstr>Selection Report</vt:lpstr>
      <vt:lpstr>Making a Selection</vt:lpstr>
      <vt:lpstr>Exporting the Selection Report</vt:lpstr>
      <vt:lpstr>Using the Selection Report</vt:lpstr>
      <vt:lpstr>Exporting an MSO File</vt:lpstr>
      <vt:lpstr>Conclusion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dc:title>
  <dc:creator>Raymond Nagel</dc:creator>
  <cp:lastModifiedBy>Angela Lauricella</cp:lastModifiedBy>
  <cp:revision>254</cp:revision>
  <dcterms:created xsi:type="dcterms:W3CDTF">2017-11-21T15:26:18Z</dcterms:created>
  <dcterms:modified xsi:type="dcterms:W3CDTF">2018-08-06T21:05:37Z</dcterms:modified>
</cp:coreProperties>
</file>